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6858000" cx="12192000"/>
  <p:notesSz cx="6858000" cy="9144000"/>
  <p:embeddedFontLst>
    <p:embeddedFont>
      <p:font typeface="Poppins"/>
      <p:regular r:id="rId29"/>
      <p:bold r:id="rId30"/>
      <p:italic r:id="rId31"/>
      <p:boldItalic r:id="rId32"/>
    </p:embeddedFont>
    <p:embeddedFont>
      <p:font typeface="Lexend"/>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5" roundtripDataSignature="AMtx7mhG3V7gHjW1cuu5DYRHEgbb+y6aw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2F69E28-8C50-4F90-A144-A48692E291B6}">
  <a:tblStyle styleId="{82F69E28-8C50-4F90-A144-A48692E291B6}" styleName="Table_0">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oppins-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italic.fntdata"/><Relationship Id="rId30" Type="http://schemas.openxmlformats.org/officeDocument/2006/relationships/font" Target="fonts/Poppins-bold.fntdata"/><Relationship Id="rId11" Type="http://schemas.openxmlformats.org/officeDocument/2006/relationships/slide" Target="slides/slide6.xml"/><Relationship Id="rId33" Type="http://schemas.openxmlformats.org/officeDocument/2006/relationships/font" Target="fonts/Lexend-regular.fntdata"/><Relationship Id="rId10" Type="http://schemas.openxmlformats.org/officeDocument/2006/relationships/slide" Target="slides/slide5.xml"/><Relationship Id="rId32" Type="http://schemas.openxmlformats.org/officeDocument/2006/relationships/font" Target="fonts/Poppins-boldItalic.fntdata"/><Relationship Id="rId13" Type="http://schemas.openxmlformats.org/officeDocument/2006/relationships/slide" Target="slides/slide8.xml"/><Relationship Id="rId35" Type="http://customschemas.google.com/relationships/presentationmetadata" Target="metadata"/><Relationship Id="rId12" Type="http://schemas.openxmlformats.org/officeDocument/2006/relationships/slide" Target="slides/slide7.xml"/><Relationship Id="rId34" Type="http://schemas.openxmlformats.org/officeDocument/2006/relationships/font" Target="fonts/Lexend-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3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e80b93e309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4" name="Google Shape;144;g2e80b93e309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e80b93e309_0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4" name="Google Shape;154;g2e80b93e309_0_7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e80b93e309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9" name="Google Shape;159;g2e80b93e309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e80b93e309_0_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6" name="Google Shape;166;g2e80b93e309_0_8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e80b93e309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1" name="Google Shape;171;g2e80b93e309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e80b93e309_0_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8" name="Google Shape;178;g2e80b93e309_0_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9b15032e6a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4" name="Google Shape;184;g29b15032e6a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e85195c3f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g2e85195c3f7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e85195c3f7_0_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5" name="Google Shape;195;g2e85195c3f7_0_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e85195c3f7_0_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2" name="Google Shape;202;g2e85195c3f7_0_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9b15032e6a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2" name="Google Shape;92;g29b15032e6a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e85195c3f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1" name="Google Shape;211;g2e85195c3f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e85195c3f7_0_1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0" name="Google Shape;220;g2e85195c3f7_0_1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e85195c3f7_0_1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6" name="Google Shape;226;g2e85195c3f7_0_1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e85195c3f7_0_1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2" name="Google Shape;232;g2e85195c3f7_0_1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9b15032e6a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8" name="Google Shape;98;g29b15032e6a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e80b93e309_0_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800"/>
              <a:buFont typeface="Arial"/>
              <a:buNone/>
            </a:pPr>
            <a:r>
              <a:rPr lang="en-GB" sz="1800">
                <a:solidFill>
                  <a:srgbClr val="5B636F"/>
                </a:solidFill>
                <a:latin typeface="Poppins"/>
                <a:ea typeface="Poppins"/>
                <a:cs typeface="Poppins"/>
                <a:sym typeface="Poppins"/>
              </a:rPr>
              <a:t>You can imagine this new web UI as a combination of both Blazor Server &amp; Blazor WASM and it’s main propose is to overcome the disadvantages of these two UI technologies.</a:t>
            </a:r>
            <a:endParaRPr/>
          </a:p>
        </p:txBody>
      </p:sp>
      <p:sp>
        <p:nvSpPr>
          <p:cNvPr id="105" name="Google Shape;105;g2e80b93e309_0_1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e80b93e309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1" name="Google Shape;111;g2e80b93e309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e80b93e309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9" name="Google Shape;119;g2e80b93e309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e80b93e309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6" name="Google Shape;126;g2e80b93e309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e80b93e309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3" name="Google Shape;133;g2e80b93e309_0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e80b93e309_0_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9" name="Google Shape;139;g2e80b93e309_0_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Slaydı" type="title">
  <p:cSld name="TITLE">
    <p:spTree>
      <p:nvGrpSpPr>
        <p:cNvPr id="11" name="Shape 11"/>
        <p:cNvGrpSpPr/>
        <p:nvPr/>
      </p:nvGrpSpPr>
      <p:grpSpPr>
        <a:xfrm>
          <a:off x="0" y="0"/>
          <a:ext cx="0" cy="0"/>
          <a:chOff x="0" y="0"/>
          <a:chExt cx="0" cy="0"/>
        </a:xfrm>
      </p:grpSpPr>
      <p:sp>
        <p:nvSpPr>
          <p:cNvPr id="12" name="Google Shape;12;p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Dikey Metin" type="vertTx">
  <p:cSld name="VERTICAL_TEXT">
    <p:spTree>
      <p:nvGrpSpPr>
        <p:cNvPr id="68" name="Shape 68"/>
        <p:cNvGrpSpPr/>
        <p:nvPr/>
      </p:nvGrpSpPr>
      <p:grpSpPr>
        <a:xfrm>
          <a:off x="0" y="0"/>
          <a:ext cx="0" cy="0"/>
          <a:chOff x="0" y="0"/>
          <a:chExt cx="0" cy="0"/>
        </a:xfrm>
      </p:grpSpPr>
      <p:sp>
        <p:nvSpPr>
          <p:cNvPr id="69" name="Google Shape;69;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4"/>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key Başlık ve Metin" type="vertTitleAndTx">
  <p:cSld name="VERTICAL_TITLE_AND_VERTICAL_TEXT">
    <p:spTree>
      <p:nvGrpSpPr>
        <p:cNvPr id="74" name="Shape 74"/>
        <p:cNvGrpSpPr/>
        <p:nvPr/>
      </p:nvGrpSpPr>
      <p:grpSpPr>
        <a:xfrm>
          <a:off x="0" y="0"/>
          <a:ext cx="0" cy="0"/>
          <a:chOff x="0" y="0"/>
          <a:chExt cx="0" cy="0"/>
        </a:xfrm>
      </p:grpSpPr>
      <p:sp>
        <p:nvSpPr>
          <p:cNvPr id="75" name="Google Shape;75;p1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İçerik" type="obj">
  <p:cSld name="OBJECT">
    <p:spTree>
      <p:nvGrpSpPr>
        <p:cNvPr id="17" name="Shape 17"/>
        <p:cNvGrpSpPr/>
        <p:nvPr/>
      </p:nvGrpSpPr>
      <p:grpSpPr>
        <a:xfrm>
          <a:off x="0" y="0"/>
          <a:ext cx="0" cy="0"/>
          <a:chOff x="0" y="0"/>
          <a:chExt cx="0" cy="0"/>
        </a:xfrm>
      </p:grpSpPr>
      <p:sp>
        <p:nvSpPr>
          <p:cNvPr id="18" name="Google Shape;18;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ölüm Üst Bilgisi" type="secHead">
  <p:cSld name="SECTION_HEADER">
    <p:spTree>
      <p:nvGrpSpPr>
        <p:cNvPr id="23" name="Shape 23"/>
        <p:cNvGrpSpPr/>
        <p:nvPr/>
      </p:nvGrpSpPr>
      <p:grpSpPr>
        <a:xfrm>
          <a:off x="0" y="0"/>
          <a:ext cx="0" cy="0"/>
          <a:chOff x="0" y="0"/>
          <a:chExt cx="0" cy="0"/>
        </a:xfrm>
      </p:grpSpPr>
      <p:sp>
        <p:nvSpPr>
          <p:cNvPr id="24" name="Google Shape;24;p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ki İçerik" type="twoObj">
  <p:cSld name="TWO_OBJECTS">
    <p:spTree>
      <p:nvGrpSpPr>
        <p:cNvPr id="29" name="Shape 29"/>
        <p:cNvGrpSpPr/>
        <p:nvPr/>
      </p:nvGrpSpPr>
      <p:grpSpPr>
        <a:xfrm>
          <a:off x="0" y="0"/>
          <a:ext cx="0" cy="0"/>
          <a:chOff x="0" y="0"/>
          <a:chExt cx="0" cy="0"/>
        </a:xfrm>
      </p:grpSpPr>
      <p:sp>
        <p:nvSpPr>
          <p:cNvPr id="30" name="Google Shape;3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rşılaştırma" type="twoTxTwoObj">
  <p:cSld name="TWO_OBJECTS_WITH_TEXT">
    <p:spTree>
      <p:nvGrpSpPr>
        <p:cNvPr id="36" name="Shape 36"/>
        <p:cNvGrpSpPr/>
        <p:nvPr/>
      </p:nvGrpSpPr>
      <p:grpSpPr>
        <a:xfrm>
          <a:off x="0" y="0"/>
          <a:ext cx="0" cy="0"/>
          <a:chOff x="0" y="0"/>
          <a:chExt cx="0" cy="0"/>
        </a:xfrm>
      </p:grpSpPr>
      <p:sp>
        <p:nvSpPr>
          <p:cNvPr id="37" name="Google Shape;37;p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alnızca Başlık" type="titleOnly">
  <p:cSld name="TITLE_ONLY">
    <p:spTree>
      <p:nvGrpSpPr>
        <p:cNvPr id="45" name="Shape 45"/>
        <p:cNvGrpSpPr/>
        <p:nvPr/>
      </p:nvGrpSpPr>
      <p:grpSpPr>
        <a:xfrm>
          <a:off x="0" y="0"/>
          <a:ext cx="0" cy="0"/>
          <a:chOff x="0" y="0"/>
          <a:chExt cx="0" cy="0"/>
        </a:xfrm>
      </p:grpSpPr>
      <p:sp>
        <p:nvSpPr>
          <p:cNvPr id="46" name="Google Shape;46;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ş" type="blank">
  <p:cSld name="BLANK">
    <p:spTree>
      <p:nvGrpSpPr>
        <p:cNvPr id="50" name="Shape 50"/>
        <p:cNvGrpSpPr/>
        <p:nvPr/>
      </p:nvGrpSpPr>
      <p:grpSpPr>
        <a:xfrm>
          <a:off x="0" y="0"/>
          <a:ext cx="0" cy="0"/>
          <a:chOff x="0" y="0"/>
          <a:chExt cx="0" cy="0"/>
        </a:xfrm>
      </p:grpSpPr>
      <p:sp>
        <p:nvSpPr>
          <p:cNvPr id="51" name="Google Shape;5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İçerik" type="objTx">
  <p:cSld name="OBJECT_WITH_CAPTION_TEXT">
    <p:spTree>
      <p:nvGrpSpPr>
        <p:cNvPr id="54" name="Shape 54"/>
        <p:cNvGrpSpPr/>
        <p:nvPr/>
      </p:nvGrpSpPr>
      <p:grpSpPr>
        <a:xfrm>
          <a:off x="0" y="0"/>
          <a:ext cx="0" cy="0"/>
          <a:chOff x="0" y="0"/>
          <a:chExt cx="0" cy="0"/>
        </a:xfrm>
      </p:grpSpPr>
      <p:sp>
        <p:nvSpPr>
          <p:cNvPr id="55" name="Google Shape;55;p1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Resim" type="picTx">
  <p:cSld name="PICTURE_WITH_CAPTION_TEXT">
    <p:spTree>
      <p:nvGrpSpPr>
        <p:cNvPr id="61" name="Shape 61"/>
        <p:cNvGrpSpPr/>
        <p:nvPr/>
      </p:nvGrpSpPr>
      <p:grpSpPr>
        <a:xfrm>
          <a:off x="0" y="0"/>
          <a:ext cx="0" cy="0"/>
          <a:chOff x="0" y="0"/>
          <a:chExt cx="0" cy="0"/>
        </a:xfrm>
      </p:grpSpPr>
      <p:sp>
        <p:nvSpPr>
          <p:cNvPr id="62" name="Google Shape;62;p1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3"/>
          <p:cNvSpPr/>
          <p:nvPr>
            <p:ph idx="2" type="pic"/>
          </p:nvPr>
        </p:nvSpPr>
        <p:spPr>
          <a:xfrm>
            <a:off x="5183188" y="987425"/>
            <a:ext cx="6172200" cy="4873625"/>
          </a:xfrm>
          <a:prstGeom prst="rect">
            <a:avLst/>
          </a:prstGeom>
          <a:noFill/>
          <a:ln>
            <a:noFill/>
          </a:ln>
        </p:spPr>
      </p:sp>
      <p:sp>
        <p:nvSpPr>
          <p:cNvPr id="64" name="Google Shape;64;p1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18.png"/><Relationship Id="rId6" Type="http://schemas.openxmlformats.org/officeDocument/2006/relationships/image" Target="../media/image10.png"/><Relationship Id="rId7" Type="http://schemas.openxmlformats.org/officeDocument/2006/relationships/image" Target="../media/image11.png"/><Relationship Id="rId8"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24.png"/><Relationship Id="rId5" Type="http://schemas.openxmlformats.org/officeDocument/2006/relationships/hyperlink" Target="https://docs.abp.io/en/commercial/8.2/modules/audit-logging#audit-log-setting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22.png"/><Relationship Id="rId5" Type="http://schemas.openxmlformats.org/officeDocument/2006/relationships/hyperlink" Target="https://emojipedia.org/backhand-index-pointing-righ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hyperlink" Target="https://docs.abp.io/en/abp/8.2/Migration-Guides/Abp-8_2" TargetMode="External"/><Relationship Id="rId5" Type="http://schemas.openxmlformats.org/officeDocument/2006/relationships/hyperlink" Target="https://docs.abp.io/en/commercial/8.2/migration-guides/v8_2" TargetMode="External"/><Relationship Id="rId6" Type="http://schemas.openxmlformats.org/officeDocument/2006/relationships/hyperlink" Target="https://docs.abp.io/en/abp/8.2/Migration-Guides/Abp-8-2-Blazor-Web-App"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16.png"/><Relationship Id="rId5"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21.png"/><Relationship Id="rId5" Type="http://schemas.openxmlformats.org/officeDocument/2006/relationships/image" Target="../media/image26.png"/><Relationship Id="rId6" Type="http://schemas.openxmlformats.org/officeDocument/2006/relationships/image" Target="../media/image27.png"/><Relationship Id="rId7" Type="http://schemas.openxmlformats.org/officeDocument/2006/relationships/image" Target="../media/image15.png"/><Relationship Id="rId8"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hyperlink" Target="https://blog.abp.io/abp/announcing-abp-8-2-release-candidate" TargetMode="External"/><Relationship Id="rId5" Type="http://schemas.openxmlformats.org/officeDocument/2006/relationships/hyperlink" Target="https://blog.abp.io/abp/announcing-abp-8-2-release-candidate" TargetMode="External"/><Relationship Id="rId6" Type="http://schemas.openxmlformats.org/officeDocument/2006/relationships/hyperlink" Target="https://blog.abp.io/abp/announcing-abp-8-2-release-candidat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7.png"/><Relationship Id="rId4" Type="http://schemas.openxmlformats.org/officeDocument/2006/relationships/image" Target="../media/image33.png"/><Relationship Id="rId5" Type="http://schemas.openxmlformats.org/officeDocument/2006/relationships/image" Target="../media/image20.png"/><Relationship Id="rId6" Type="http://schemas.openxmlformats.org/officeDocument/2006/relationships/hyperlink" Target="https://www.youtube.com/playlist?list=PLsNclT2aHJcNbSrRbO4K36Pm0Pa8MDC-A" TargetMode="External"/><Relationship Id="rId7" Type="http://schemas.openxmlformats.org/officeDocument/2006/relationships/hyperlink" Target="https://blog.abp.io/abp/ABP-Dotnet-Conference-2024-Wrap-Up"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7.png"/><Relationship Id="rId4" Type="http://schemas.openxmlformats.org/officeDocument/2006/relationships/image" Target="../media/image3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7.png"/><Relationship Id="rId4" Type="http://schemas.openxmlformats.org/officeDocument/2006/relationships/image" Target="../media/image3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7.png"/><Relationship Id="rId4" Type="http://schemas.openxmlformats.org/officeDocument/2006/relationships/image" Target="../media/image25.png"/><Relationship Id="rId5"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hyperlink" Target="https://docs.abp.io/en/abp/8.2/Migration-Guides/Abp-8-2-Blazor-Web-App"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23.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hyperlink" Target="https://docs.abp.io/en/abp/8.2/MongoDB#configure-indexes-and-createcollectionoptions-for-a-collection"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hyperlink" Target="https://docs.abp.io/en/commercial/8.2/modules/identity/session-management"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3" name="Shape 83"/>
        <p:cNvGrpSpPr/>
        <p:nvPr/>
      </p:nvGrpSpPr>
      <p:grpSpPr>
        <a:xfrm>
          <a:off x="0" y="0"/>
          <a:ext cx="0" cy="0"/>
          <a:chOff x="0" y="0"/>
          <a:chExt cx="0" cy="0"/>
        </a:xfrm>
      </p:grpSpPr>
      <p:pic>
        <p:nvPicPr>
          <p:cNvPr id="84" name="Google Shape;84;p1"/>
          <p:cNvPicPr preferRelativeResize="0"/>
          <p:nvPr/>
        </p:nvPicPr>
        <p:blipFill rotWithShape="1">
          <a:blip r:embed="rId4">
            <a:alphaModFix/>
          </a:blip>
          <a:srcRect b="0" l="0" r="0" t="0"/>
          <a:stretch/>
        </p:blipFill>
        <p:spPr>
          <a:xfrm>
            <a:off x="1177204" y="1147764"/>
            <a:ext cx="1914610" cy="681035"/>
          </a:xfrm>
          <a:prstGeom prst="rect">
            <a:avLst/>
          </a:prstGeom>
          <a:noFill/>
          <a:ln>
            <a:noFill/>
          </a:ln>
        </p:spPr>
      </p:pic>
      <p:sp>
        <p:nvSpPr>
          <p:cNvPr id="85" name="Google Shape;85;p1"/>
          <p:cNvSpPr txBox="1"/>
          <p:nvPr/>
        </p:nvSpPr>
        <p:spPr>
          <a:xfrm>
            <a:off x="1068224" y="2572738"/>
            <a:ext cx="7662900" cy="1816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600"/>
              <a:buFont typeface="Arial"/>
              <a:buNone/>
            </a:pPr>
            <a:r>
              <a:rPr b="1" i="0" lang="en-GB" sz="5600" u="none" cap="none" strike="noStrike">
                <a:solidFill>
                  <a:srgbClr val="292D33"/>
                </a:solidFill>
                <a:latin typeface="Lexend"/>
                <a:ea typeface="Lexend"/>
                <a:cs typeface="Lexend"/>
                <a:sym typeface="Lexend"/>
              </a:rPr>
              <a:t>ABP v8.</a:t>
            </a:r>
            <a:r>
              <a:rPr b="1" lang="en-GB" sz="5600">
                <a:solidFill>
                  <a:srgbClr val="292D33"/>
                </a:solidFill>
                <a:latin typeface="Lexend"/>
                <a:ea typeface="Lexend"/>
                <a:cs typeface="Lexend"/>
                <a:sym typeface="Lexend"/>
              </a:rPr>
              <a:t>2 &amp; Community News</a:t>
            </a:r>
            <a:endParaRPr b="1" i="0" sz="5600" u="none" cap="none" strike="noStrike">
              <a:solidFill>
                <a:srgbClr val="292D33"/>
              </a:solidFill>
              <a:latin typeface="Lexend"/>
              <a:ea typeface="Lexend"/>
              <a:cs typeface="Lexend"/>
              <a:sym typeface="Lexend"/>
            </a:endParaRPr>
          </a:p>
        </p:txBody>
      </p:sp>
      <p:grpSp>
        <p:nvGrpSpPr>
          <p:cNvPr id="86" name="Google Shape;86;p1"/>
          <p:cNvGrpSpPr/>
          <p:nvPr/>
        </p:nvGrpSpPr>
        <p:grpSpPr>
          <a:xfrm>
            <a:off x="2371577" y="4927159"/>
            <a:ext cx="6359433" cy="867018"/>
            <a:chOff x="2413912" y="5384359"/>
            <a:chExt cx="6359433" cy="867018"/>
          </a:xfrm>
        </p:grpSpPr>
        <p:sp>
          <p:nvSpPr>
            <p:cNvPr id="87" name="Google Shape;87;p1"/>
            <p:cNvSpPr txBox="1"/>
            <p:nvPr/>
          </p:nvSpPr>
          <p:spPr>
            <a:xfrm>
              <a:off x="2422379" y="5384359"/>
              <a:ext cx="4836580"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n-GB" sz="2800" u="none" cap="none" strike="noStrike">
                  <a:solidFill>
                    <a:srgbClr val="292D33"/>
                  </a:solidFill>
                  <a:latin typeface="Poppins"/>
                  <a:ea typeface="Poppins"/>
                  <a:cs typeface="Poppins"/>
                  <a:sym typeface="Poppins"/>
                </a:rPr>
                <a:t>Engincan VESKE</a:t>
              </a:r>
              <a:endParaRPr b="0" i="0" sz="2800" u="none" cap="none" strike="noStrike">
                <a:solidFill>
                  <a:srgbClr val="292D33"/>
                </a:solidFill>
                <a:latin typeface="Poppins"/>
                <a:ea typeface="Poppins"/>
                <a:cs typeface="Poppins"/>
                <a:sym typeface="Poppins"/>
              </a:endParaRPr>
            </a:p>
          </p:txBody>
        </p:sp>
        <p:sp>
          <p:nvSpPr>
            <p:cNvPr id="88" name="Google Shape;88;p1"/>
            <p:cNvSpPr txBox="1"/>
            <p:nvPr/>
          </p:nvSpPr>
          <p:spPr>
            <a:xfrm>
              <a:off x="2413912" y="5882045"/>
              <a:ext cx="6359433"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rgbClr val="5B636F"/>
                  </a:solidFill>
                  <a:latin typeface="Poppins"/>
                  <a:ea typeface="Poppins"/>
                  <a:cs typeface="Poppins"/>
                  <a:sym typeface="Poppins"/>
                </a:rPr>
                <a:t>Software Engineer at Volosoft</a:t>
              </a:r>
              <a:endParaRPr b="0" i="0" sz="1800" u="none" cap="none" strike="noStrike">
                <a:solidFill>
                  <a:srgbClr val="5B636F"/>
                </a:solidFill>
                <a:latin typeface="Poppins"/>
                <a:ea typeface="Poppins"/>
                <a:cs typeface="Poppins"/>
                <a:sym typeface="Poppins"/>
              </a:endParaRPr>
            </a:p>
          </p:txBody>
        </p:sp>
      </p:grpSp>
      <p:pic>
        <p:nvPicPr>
          <p:cNvPr id="89" name="Google Shape;89;p1"/>
          <p:cNvPicPr preferRelativeResize="0"/>
          <p:nvPr/>
        </p:nvPicPr>
        <p:blipFill rotWithShape="1">
          <a:blip r:embed="rId5">
            <a:alphaModFix/>
          </a:blip>
          <a:srcRect b="0" l="0" r="0" t="0"/>
          <a:stretch/>
        </p:blipFill>
        <p:spPr>
          <a:xfrm>
            <a:off x="1068224" y="4728175"/>
            <a:ext cx="1264950" cy="12649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5" name="Shape 145"/>
        <p:cNvGrpSpPr/>
        <p:nvPr/>
      </p:nvGrpSpPr>
      <p:grpSpPr>
        <a:xfrm>
          <a:off x="0" y="0"/>
          <a:ext cx="0" cy="0"/>
          <a:chOff x="0" y="0"/>
          <a:chExt cx="0" cy="0"/>
        </a:xfrm>
      </p:grpSpPr>
      <p:sp>
        <p:nvSpPr>
          <p:cNvPr id="146" name="Google Shape;146;g2e80b93e309_0_22"/>
          <p:cNvSpPr txBox="1"/>
          <p:nvPr/>
        </p:nvSpPr>
        <p:spPr>
          <a:xfrm>
            <a:off x="714375" y="695325"/>
            <a:ext cx="95487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Suite: </a:t>
            </a:r>
            <a:r>
              <a:rPr b="1" lang="en-GB" sz="3200">
                <a:solidFill>
                  <a:srgbClr val="D63384"/>
                </a:solidFill>
                <a:latin typeface="Lexend"/>
                <a:ea typeface="Lexend"/>
                <a:cs typeface="Lexend"/>
                <a:sym typeface="Lexend"/>
              </a:rPr>
              <a:t>File</a:t>
            </a:r>
            <a:r>
              <a:rPr b="1" lang="en-GB" sz="3200">
                <a:solidFill>
                  <a:srgbClr val="292D33"/>
                </a:solidFill>
                <a:latin typeface="Lexend"/>
                <a:ea typeface="Lexend"/>
                <a:cs typeface="Lexend"/>
                <a:sym typeface="Lexend"/>
              </a:rPr>
              <a:t>/</a:t>
            </a:r>
            <a:r>
              <a:rPr b="1" lang="en-GB" sz="3200">
                <a:solidFill>
                  <a:srgbClr val="D63384"/>
                </a:solidFill>
                <a:latin typeface="Lexend"/>
                <a:ea typeface="Lexend"/>
                <a:cs typeface="Lexend"/>
                <a:sym typeface="Lexend"/>
              </a:rPr>
              <a:t>Image</a:t>
            </a:r>
            <a:r>
              <a:rPr b="1" lang="en-GB" sz="3200">
                <a:solidFill>
                  <a:srgbClr val="292D33"/>
                </a:solidFill>
                <a:latin typeface="Lexend"/>
                <a:ea typeface="Lexend"/>
                <a:cs typeface="Lexend"/>
                <a:sym typeface="Lexend"/>
              </a:rPr>
              <a:t> Property</a:t>
            </a:r>
            <a:endParaRPr b="1" i="0" sz="3200" u="none" cap="none" strike="noStrike">
              <a:solidFill>
                <a:srgbClr val="292D33"/>
              </a:solidFill>
              <a:latin typeface="Lexend"/>
              <a:ea typeface="Lexend"/>
              <a:cs typeface="Lexend"/>
              <a:sym typeface="Lexend"/>
            </a:endParaRPr>
          </a:p>
        </p:txBody>
      </p:sp>
      <p:pic>
        <p:nvPicPr>
          <p:cNvPr id="147" name="Google Shape;147;g2e80b93e309_0_22"/>
          <p:cNvPicPr preferRelativeResize="0"/>
          <p:nvPr/>
        </p:nvPicPr>
        <p:blipFill>
          <a:blip r:embed="rId4">
            <a:alphaModFix/>
          </a:blip>
          <a:stretch>
            <a:fillRect/>
          </a:stretch>
        </p:blipFill>
        <p:spPr>
          <a:xfrm>
            <a:off x="714375" y="1432725"/>
            <a:ext cx="4983475" cy="4450825"/>
          </a:xfrm>
          <a:prstGeom prst="rect">
            <a:avLst/>
          </a:prstGeom>
          <a:noFill/>
          <a:ln>
            <a:noFill/>
          </a:ln>
        </p:spPr>
      </p:pic>
      <p:pic>
        <p:nvPicPr>
          <p:cNvPr id="148" name="Google Shape;148;g2e80b93e309_0_22"/>
          <p:cNvPicPr preferRelativeResize="0"/>
          <p:nvPr/>
        </p:nvPicPr>
        <p:blipFill>
          <a:blip r:embed="rId5">
            <a:alphaModFix/>
          </a:blip>
          <a:stretch>
            <a:fillRect/>
          </a:stretch>
        </p:blipFill>
        <p:spPr>
          <a:xfrm>
            <a:off x="6051000" y="1432725"/>
            <a:ext cx="5553075" cy="4248150"/>
          </a:xfrm>
          <a:prstGeom prst="rect">
            <a:avLst/>
          </a:prstGeom>
          <a:noFill/>
          <a:ln>
            <a:noFill/>
          </a:ln>
        </p:spPr>
      </p:pic>
      <p:pic>
        <p:nvPicPr>
          <p:cNvPr id="149" name="Google Shape;149;g2e80b93e309_0_22"/>
          <p:cNvPicPr preferRelativeResize="0"/>
          <p:nvPr/>
        </p:nvPicPr>
        <p:blipFill>
          <a:blip r:embed="rId6">
            <a:alphaModFix/>
          </a:blip>
          <a:stretch>
            <a:fillRect/>
          </a:stretch>
        </p:blipFill>
        <p:spPr>
          <a:xfrm>
            <a:off x="5597600" y="1331850"/>
            <a:ext cx="133350" cy="4551700"/>
          </a:xfrm>
          <a:prstGeom prst="rect">
            <a:avLst/>
          </a:prstGeom>
          <a:noFill/>
          <a:ln>
            <a:noFill/>
          </a:ln>
        </p:spPr>
      </p:pic>
      <p:pic>
        <p:nvPicPr>
          <p:cNvPr id="150" name="Google Shape;150;g2e80b93e309_0_22"/>
          <p:cNvPicPr preferRelativeResize="0"/>
          <p:nvPr/>
        </p:nvPicPr>
        <p:blipFill>
          <a:blip r:embed="rId7">
            <a:alphaModFix/>
          </a:blip>
          <a:stretch>
            <a:fillRect/>
          </a:stretch>
        </p:blipFill>
        <p:spPr>
          <a:xfrm>
            <a:off x="5493450" y="1432725"/>
            <a:ext cx="341661" cy="872325"/>
          </a:xfrm>
          <a:prstGeom prst="rect">
            <a:avLst/>
          </a:prstGeom>
          <a:noFill/>
          <a:ln>
            <a:noFill/>
          </a:ln>
        </p:spPr>
      </p:pic>
      <p:pic>
        <p:nvPicPr>
          <p:cNvPr id="151" name="Google Shape;151;g2e80b93e309_0_22"/>
          <p:cNvPicPr preferRelativeResize="0"/>
          <p:nvPr/>
        </p:nvPicPr>
        <p:blipFill>
          <a:blip r:embed="rId8">
            <a:alphaModFix/>
          </a:blip>
          <a:stretch>
            <a:fillRect/>
          </a:stretch>
        </p:blipFill>
        <p:spPr>
          <a:xfrm>
            <a:off x="611775" y="1432725"/>
            <a:ext cx="171450" cy="4450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5" name="Shape 155"/>
        <p:cNvGrpSpPr/>
        <p:nvPr/>
      </p:nvGrpSpPr>
      <p:grpSpPr>
        <a:xfrm>
          <a:off x="0" y="0"/>
          <a:ext cx="0" cy="0"/>
          <a:chOff x="0" y="0"/>
          <a:chExt cx="0" cy="0"/>
        </a:xfrm>
      </p:grpSpPr>
      <p:pic>
        <p:nvPicPr>
          <p:cNvPr id="156" name="Google Shape;156;g2e80b93e309_0_77"/>
          <p:cNvPicPr preferRelativeResize="0"/>
          <p:nvPr/>
        </p:nvPicPr>
        <p:blipFill/>
        <p:spPr>
          <a:xfrm>
            <a:off x="396288" y="483100"/>
            <a:ext cx="11399427" cy="604419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0" name="Shape 160"/>
        <p:cNvGrpSpPr/>
        <p:nvPr/>
      </p:nvGrpSpPr>
      <p:grpSpPr>
        <a:xfrm>
          <a:off x="0" y="0"/>
          <a:ext cx="0" cy="0"/>
          <a:chOff x="0" y="0"/>
          <a:chExt cx="0" cy="0"/>
        </a:xfrm>
      </p:grpSpPr>
      <p:sp>
        <p:nvSpPr>
          <p:cNvPr id="161" name="Google Shape;161;g2e80b93e309_0_17"/>
          <p:cNvSpPr txBox="1"/>
          <p:nvPr/>
        </p:nvSpPr>
        <p:spPr>
          <a:xfrm>
            <a:off x="714375" y="695325"/>
            <a:ext cx="95487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Suite: </a:t>
            </a:r>
            <a:r>
              <a:rPr b="1" lang="en-GB" sz="3200">
                <a:solidFill>
                  <a:srgbClr val="D63384"/>
                </a:solidFill>
                <a:latin typeface="Lexend"/>
                <a:ea typeface="Lexend"/>
                <a:cs typeface="Lexend"/>
                <a:sym typeface="Lexend"/>
              </a:rPr>
              <a:t>DateOnly</a:t>
            </a:r>
            <a:r>
              <a:rPr b="1" lang="en-GB" sz="3200">
                <a:solidFill>
                  <a:srgbClr val="292D33"/>
                </a:solidFill>
                <a:latin typeface="Lexend"/>
                <a:ea typeface="Lexend"/>
                <a:cs typeface="Lexend"/>
                <a:sym typeface="Lexend"/>
              </a:rPr>
              <a:t> &amp; </a:t>
            </a:r>
            <a:r>
              <a:rPr b="1" lang="en-GB" sz="3200">
                <a:solidFill>
                  <a:srgbClr val="D63384"/>
                </a:solidFill>
                <a:latin typeface="Lexend"/>
                <a:ea typeface="Lexend"/>
                <a:cs typeface="Lexend"/>
                <a:sym typeface="Lexend"/>
              </a:rPr>
              <a:t>TimeOnly</a:t>
            </a:r>
            <a:r>
              <a:rPr b="1" lang="en-GB" sz="3200">
                <a:solidFill>
                  <a:srgbClr val="292D33"/>
                </a:solidFill>
                <a:latin typeface="Lexend"/>
                <a:ea typeface="Lexend"/>
                <a:cs typeface="Lexend"/>
                <a:sym typeface="Lexend"/>
              </a:rPr>
              <a:t> Types</a:t>
            </a:r>
            <a:endParaRPr b="1" i="0" sz="3200" u="none" cap="none" strike="noStrike">
              <a:solidFill>
                <a:srgbClr val="292D33"/>
              </a:solidFill>
              <a:latin typeface="Lexend"/>
              <a:ea typeface="Lexend"/>
              <a:cs typeface="Lexend"/>
              <a:sym typeface="Lexend"/>
            </a:endParaRPr>
          </a:p>
        </p:txBody>
      </p:sp>
      <p:pic>
        <p:nvPicPr>
          <p:cNvPr id="162" name="Google Shape;162;g2e80b93e309_0_17"/>
          <p:cNvPicPr preferRelativeResize="0"/>
          <p:nvPr/>
        </p:nvPicPr>
        <p:blipFill>
          <a:blip r:embed="rId4">
            <a:alphaModFix/>
          </a:blip>
          <a:stretch>
            <a:fillRect/>
          </a:stretch>
        </p:blipFill>
        <p:spPr>
          <a:xfrm>
            <a:off x="777850" y="1603125"/>
            <a:ext cx="9884401" cy="2693175"/>
          </a:xfrm>
          <a:prstGeom prst="rect">
            <a:avLst/>
          </a:prstGeom>
          <a:noFill/>
          <a:ln>
            <a:noFill/>
          </a:ln>
        </p:spPr>
      </p:pic>
      <p:sp>
        <p:nvSpPr>
          <p:cNvPr id="163" name="Google Shape;163;g2e80b93e309_0_17"/>
          <p:cNvSpPr txBox="1"/>
          <p:nvPr/>
        </p:nvSpPr>
        <p:spPr>
          <a:xfrm>
            <a:off x="777850" y="4558300"/>
            <a:ext cx="104919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800"/>
              <a:buFont typeface="Arial"/>
              <a:buNone/>
            </a:pPr>
            <a:r>
              <a:rPr b="1" lang="en-GB" sz="1800">
                <a:solidFill>
                  <a:srgbClr val="5B636F"/>
                </a:solidFill>
                <a:latin typeface="Poppins"/>
                <a:ea typeface="Poppins"/>
                <a:cs typeface="Poppins"/>
                <a:sym typeface="Poppins"/>
              </a:rPr>
              <a:t>Note: </a:t>
            </a:r>
            <a:r>
              <a:rPr lang="en-GB" sz="1800">
                <a:solidFill>
                  <a:srgbClr val="5B636F"/>
                </a:solidFill>
                <a:latin typeface="Poppins"/>
                <a:ea typeface="Poppins"/>
                <a:cs typeface="Poppins"/>
                <a:sym typeface="Poppins"/>
              </a:rPr>
              <a:t>The </a:t>
            </a:r>
            <a:r>
              <a:rPr lang="en-GB" sz="1800">
                <a:solidFill>
                  <a:srgbClr val="D63384"/>
                </a:solidFill>
                <a:latin typeface="Poppins"/>
                <a:ea typeface="Poppins"/>
                <a:cs typeface="Poppins"/>
                <a:sym typeface="Poppins"/>
              </a:rPr>
              <a:t>DateOnly</a:t>
            </a:r>
            <a:r>
              <a:rPr lang="en-GB" sz="1800">
                <a:solidFill>
                  <a:srgbClr val="5B636F"/>
                </a:solidFill>
                <a:latin typeface="Poppins"/>
                <a:ea typeface="Poppins"/>
                <a:cs typeface="Poppins"/>
                <a:sym typeface="Poppins"/>
              </a:rPr>
              <a:t> and </a:t>
            </a:r>
            <a:r>
              <a:rPr lang="en-GB" sz="1800">
                <a:solidFill>
                  <a:srgbClr val="D63384"/>
                </a:solidFill>
                <a:latin typeface="Poppins"/>
                <a:ea typeface="Poppins"/>
                <a:cs typeface="Poppins"/>
                <a:sym typeface="Poppins"/>
              </a:rPr>
              <a:t>TimeOnly</a:t>
            </a:r>
            <a:r>
              <a:rPr lang="en-GB" sz="1800">
                <a:solidFill>
                  <a:srgbClr val="5B636F"/>
                </a:solidFill>
                <a:latin typeface="Poppins"/>
                <a:ea typeface="Poppins"/>
                <a:cs typeface="Poppins"/>
                <a:sym typeface="Poppins"/>
              </a:rPr>
              <a:t> structures were introduced with .NET 6. With ABP v8.2, all startup templates target single target framework, so if you created your project before ABP v8.2, please make sure that all of your projects’ target frameworks are .NET 8+.</a:t>
            </a:r>
            <a:endParaRPr b="0" i="0" sz="1800" u="none" cap="none" strike="noStrike">
              <a:solidFill>
                <a:srgbClr val="5B636F"/>
              </a:solidFill>
              <a:latin typeface="Poppins"/>
              <a:ea typeface="Poppins"/>
              <a:cs typeface="Poppins"/>
              <a:sym typeface="Poppi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7" name="Shape 167"/>
        <p:cNvGrpSpPr/>
        <p:nvPr/>
      </p:nvGrpSpPr>
      <p:grpSpPr>
        <a:xfrm>
          <a:off x="0" y="0"/>
          <a:ext cx="0" cy="0"/>
          <a:chOff x="0" y="0"/>
          <a:chExt cx="0" cy="0"/>
        </a:xfrm>
      </p:grpSpPr>
      <p:pic>
        <p:nvPicPr>
          <p:cNvPr id="168" name="Google Shape;168;g2e80b93e309_0_86"/>
          <p:cNvPicPr preferRelativeResize="0"/>
          <p:nvPr/>
        </p:nvPicPr>
        <p:blipFill>
          <a:blip r:embed="rId4">
            <a:alphaModFix/>
          </a:blip>
          <a:stretch>
            <a:fillRect/>
          </a:stretch>
        </p:blipFill>
        <p:spPr>
          <a:xfrm>
            <a:off x="370125" y="748400"/>
            <a:ext cx="11451750" cy="48759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2" name="Shape 172"/>
        <p:cNvGrpSpPr/>
        <p:nvPr/>
      </p:nvGrpSpPr>
      <p:grpSpPr>
        <a:xfrm>
          <a:off x="0" y="0"/>
          <a:ext cx="0" cy="0"/>
          <a:chOff x="0" y="0"/>
          <a:chExt cx="0" cy="0"/>
        </a:xfrm>
      </p:grpSpPr>
      <p:sp>
        <p:nvSpPr>
          <p:cNvPr id="173" name="Google Shape;173;g2e80b93e309_0_27"/>
          <p:cNvSpPr txBox="1"/>
          <p:nvPr/>
        </p:nvSpPr>
        <p:spPr>
          <a:xfrm>
            <a:off x="714375" y="695325"/>
            <a:ext cx="95487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Periodic Log Deletion for Audit Logs</a:t>
            </a:r>
            <a:endParaRPr b="1" i="0" sz="3200" u="none" cap="none" strike="noStrike">
              <a:solidFill>
                <a:srgbClr val="292D33"/>
              </a:solidFill>
              <a:latin typeface="Lexend"/>
              <a:ea typeface="Lexend"/>
              <a:cs typeface="Lexend"/>
              <a:sym typeface="Lexend"/>
            </a:endParaRPr>
          </a:p>
        </p:txBody>
      </p:sp>
      <p:pic>
        <p:nvPicPr>
          <p:cNvPr id="174" name="Google Shape;174;g2e80b93e309_0_27"/>
          <p:cNvPicPr preferRelativeResize="0"/>
          <p:nvPr/>
        </p:nvPicPr>
        <p:blipFill>
          <a:blip r:embed="rId4">
            <a:alphaModFix/>
          </a:blip>
          <a:stretch>
            <a:fillRect/>
          </a:stretch>
        </p:blipFill>
        <p:spPr>
          <a:xfrm>
            <a:off x="792600" y="1462150"/>
            <a:ext cx="6242024" cy="4285676"/>
          </a:xfrm>
          <a:prstGeom prst="rect">
            <a:avLst/>
          </a:prstGeom>
          <a:noFill/>
          <a:ln>
            <a:noFill/>
          </a:ln>
        </p:spPr>
      </p:pic>
      <p:sp>
        <p:nvSpPr>
          <p:cNvPr id="175" name="Google Shape;175;g2e80b93e309_0_27"/>
          <p:cNvSpPr txBox="1"/>
          <p:nvPr/>
        </p:nvSpPr>
        <p:spPr>
          <a:xfrm>
            <a:off x="792600" y="5982350"/>
            <a:ext cx="8787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u="sng">
                <a:solidFill>
                  <a:schemeClr val="hlink"/>
                </a:solidFill>
                <a:hlinkClick r:id="rId5"/>
              </a:rPr>
              <a:t>https://docs.abp.io/en/commercial/8.2/modules/audit-logging#audit-log-settings</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9" name="Shape 179"/>
        <p:cNvGrpSpPr/>
        <p:nvPr/>
      </p:nvGrpSpPr>
      <p:grpSpPr>
        <a:xfrm>
          <a:off x="0" y="0"/>
          <a:ext cx="0" cy="0"/>
          <a:chOff x="0" y="0"/>
          <a:chExt cx="0" cy="0"/>
        </a:xfrm>
      </p:grpSpPr>
      <p:pic>
        <p:nvPicPr>
          <p:cNvPr id="180" name="Google Shape;180;g2e80b93e309_0_94"/>
          <p:cNvPicPr preferRelativeResize="0"/>
          <p:nvPr/>
        </p:nvPicPr>
        <p:blipFill>
          <a:blip r:embed="rId4">
            <a:alphaModFix/>
          </a:blip>
          <a:stretch>
            <a:fillRect/>
          </a:stretch>
        </p:blipFill>
        <p:spPr>
          <a:xfrm>
            <a:off x="4699900" y="1522650"/>
            <a:ext cx="7286625" cy="4210050"/>
          </a:xfrm>
          <a:prstGeom prst="rect">
            <a:avLst/>
          </a:prstGeom>
          <a:noFill/>
          <a:ln>
            <a:noFill/>
          </a:ln>
        </p:spPr>
      </p:pic>
      <p:sp>
        <p:nvSpPr>
          <p:cNvPr id="181" name="Google Shape;181;g2e80b93e309_0_94"/>
          <p:cNvSpPr txBox="1"/>
          <p:nvPr/>
        </p:nvSpPr>
        <p:spPr>
          <a:xfrm>
            <a:off x="432050" y="3044250"/>
            <a:ext cx="4076100" cy="8928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800"/>
              <a:buFont typeface="Arial"/>
              <a:buNone/>
            </a:pPr>
            <a:r>
              <a:rPr lang="en-GB" sz="1200">
                <a:solidFill>
                  <a:srgbClr val="5B636F"/>
                </a:solidFill>
                <a:latin typeface="Poppins"/>
                <a:ea typeface="Poppins"/>
                <a:cs typeface="Poppins"/>
                <a:sym typeface="Poppins"/>
              </a:rPr>
              <a:t>After enabling the system wide clean up service, then you can configure the global </a:t>
            </a:r>
            <a:r>
              <a:rPr b="1" lang="en-GB" sz="1200">
                <a:solidFill>
                  <a:srgbClr val="5B636F"/>
                </a:solidFill>
                <a:latin typeface="Poppins"/>
                <a:ea typeface="Poppins"/>
                <a:cs typeface="Poppins"/>
                <a:sym typeface="Poppins"/>
              </a:rPr>
              <a:t>“Expired item deletion period”</a:t>
            </a:r>
            <a:r>
              <a:rPr lang="en-GB" sz="1200">
                <a:solidFill>
                  <a:srgbClr val="5B636F"/>
                </a:solidFill>
                <a:latin typeface="Poppins"/>
                <a:ea typeface="Poppins"/>
                <a:cs typeface="Poppins"/>
                <a:sym typeface="Poppins"/>
              </a:rPr>
              <a:t> for all tenants and hosts </a:t>
            </a:r>
            <a:r>
              <a:rPr lang="en-GB" sz="1600">
                <a:solidFill>
                  <a:schemeClr val="hlink"/>
                </a:solidFill>
                <a:highlight>
                  <a:srgbClr val="FFFFFF"/>
                </a:highlight>
                <a:uFill>
                  <a:noFill/>
                </a:uFill>
                <a:hlinkClick r:id="rId5"/>
              </a:rPr>
              <a:t>👉</a:t>
            </a:r>
            <a:endParaRPr b="1" i="0" sz="1200" u="none" cap="none" strike="noStrike">
              <a:solidFill>
                <a:srgbClr val="5B636F"/>
              </a:solidFill>
              <a:latin typeface="Poppins"/>
              <a:ea typeface="Poppins"/>
              <a:cs typeface="Poppins"/>
              <a:sym typeface="Poppi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5" name="Shape 185"/>
        <p:cNvGrpSpPr/>
        <p:nvPr/>
      </p:nvGrpSpPr>
      <p:grpSpPr>
        <a:xfrm>
          <a:off x="0" y="0"/>
          <a:ext cx="0" cy="0"/>
          <a:chOff x="0" y="0"/>
          <a:chExt cx="0" cy="0"/>
        </a:xfrm>
      </p:grpSpPr>
      <p:sp>
        <p:nvSpPr>
          <p:cNvPr id="186" name="Google Shape;186;g29b15032e6a_0_30"/>
          <p:cNvSpPr txBox="1"/>
          <p:nvPr/>
        </p:nvSpPr>
        <p:spPr>
          <a:xfrm>
            <a:off x="714375" y="695325"/>
            <a:ext cx="95487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Migration Guides</a:t>
            </a:r>
            <a:endParaRPr b="1" i="0" sz="3200" u="none" cap="none" strike="noStrike">
              <a:solidFill>
                <a:srgbClr val="292D33"/>
              </a:solidFill>
              <a:latin typeface="Lexend"/>
              <a:ea typeface="Lexend"/>
              <a:cs typeface="Lexend"/>
              <a:sym typeface="Lexend"/>
            </a:endParaRPr>
          </a:p>
        </p:txBody>
      </p:sp>
      <p:sp>
        <p:nvSpPr>
          <p:cNvPr id="187" name="Google Shape;187;g29b15032e6a_0_30"/>
          <p:cNvSpPr txBox="1"/>
          <p:nvPr/>
        </p:nvSpPr>
        <p:spPr>
          <a:xfrm>
            <a:off x="714375" y="1550500"/>
            <a:ext cx="10491900" cy="1446900"/>
          </a:xfrm>
          <a:prstGeom prst="rect">
            <a:avLst/>
          </a:prstGeom>
          <a:noFill/>
          <a:ln>
            <a:noFill/>
          </a:ln>
        </p:spPr>
        <p:txBody>
          <a:bodyPr anchorCtr="0" anchor="t" bIns="45700" lIns="91425" spcFirstLastPara="1" rIns="91425" wrap="square" tIns="45700">
            <a:spAutoFit/>
          </a:bodyPr>
          <a:lstStyle/>
          <a:p>
            <a:pPr indent="-368300" lvl="0" marL="457200" marR="0" rtl="0" algn="l">
              <a:lnSpc>
                <a:spcPct val="150000"/>
              </a:lnSpc>
              <a:spcBef>
                <a:spcPts val="0"/>
              </a:spcBef>
              <a:spcAft>
                <a:spcPts val="0"/>
              </a:spcAft>
              <a:buClr>
                <a:srgbClr val="5B636F"/>
              </a:buClr>
              <a:buSzPts val="2200"/>
              <a:buFont typeface="Poppins"/>
              <a:buChar char="●"/>
            </a:pPr>
            <a:r>
              <a:rPr lang="en-GB" sz="2200" u="sng">
                <a:solidFill>
                  <a:schemeClr val="hlink"/>
                </a:solidFill>
                <a:latin typeface="Poppins"/>
                <a:ea typeface="Poppins"/>
                <a:cs typeface="Poppins"/>
                <a:sym typeface="Poppins"/>
                <a:hlinkClick r:id="rId4"/>
              </a:rPr>
              <a:t>ABP Framework 8.x to 8.2 Migration Guide</a:t>
            </a:r>
            <a:endParaRPr sz="2200">
              <a:solidFill>
                <a:srgbClr val="5B636F"/>
              </a:solidFill>
              <a:latin typeface="Poppins"/>
              <a:ea typeface="Poppins"/>
              <a:cs typeface="Poppins"/>
              <a:sym typeface="Poppins"/>
            </a:endParaRPr>
          </a:p>
          <a:p>
            <a:pPr indent="-368300" lvl="0" marL="457200" marR="0" rtl="0" algn="l">
              <a:lnSpc>
                <a:spcPct val="150000"/>
              </a:lnSpc>
              <a:spcBef>
                <a:spcPts val="0"/>
              </a:spcBef>
              <a:spcAft>
                <a:spcPts val="0"/>
              </a:spcAft>
              <a:buClr>
                <a:srgbClr val="5B636F"/>
              </a:buClr>
              <a:buSzPts val="2200"/>
              <a:buFont typeface="Poppins"/>
              <a:buChar char="●"/>
            </a:pPr>
            <a:r>
              <a:rPr lang="en-GB" sz="2200" u="sng">
                <a:solidFill>
                  <a:schemeClr val="hlink"/>
                </a:solidFill>
                <a:latin typeface="Poppins"/>
                <a:ea typeface="Poppins"/>
                <a:cs typeface="Poppins"/>
                <a:sym typeface="Poppins"/>
                <a:hlinkClick r:id="rId5"/>
              </a:rPr>
              <a:t>ABP Commercial 8.x to 8.2 Migration Guide</a:t>
            </a:r>
            <a:endParaRPr sz="2200">
              <a:solidFill>
                <a:srgbClr val="5B636F"/>
              </a:solidFill>
              <a:latin typeface="Poppins"/>
              <a:ea typeface="Poppins"/>
              <a:cs typeface="Poppins"/>
              <a:sym typeface="Poppins"/>
            </a:endParaRPr>
          </a:p>
          <a:p>
            <a:pPr indent="-368300" lvl="0" marL="457200" marR="0" rtl="0" algn="l">
              <a:lnSpc>
                <a:spcPct val="150000"/>
              </a:lnSpc>
              <a:spcBef>
                <a:spcPts val="0"/>
              </a:spcBef>
              <a:spcAft>
                <a:spcPts val="0"/>
              </a:spcAft>
              <a:buClr>
                <a:srgbClr val="5B636F"/>
              </a:buClr>
              <a:buSzPts val="2200"/>
              <a:buFont typeface="Poppins"/>
              <a:buChar char="●"/>
            </a:pPr>
            <a:r>
              <a:rPr lang="en-GB" sz="2200" u="sng">
                <a:solidFill>
                  <a:schemeClr val="hlink"/>
                </a:solidFill>
                <a:latin typeface="Poppins"/>
                <a:ea typeface="Poppins"/>
                <a:cs typeface="Poppins"/>
                <a:sym typeface="Poppins"/>
                <a:hlinkClick r:id="rId6"/>
              </a:rPr>
              <a:t>Migrating to Blazor Web App</a:t>
            </a:r>
            <a:endParaRPr sz="2200">
              <a:solidFill>
                <a:srgbClr val="5B636F"/>
              </a:solidFill>
              <a:latin typeface="Poppins"/>
              <a:ea typeface="Poppins"/>
              <a:cs typeface="Poppins"/>
              <a:sym typeface="Poppi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1" name="Shape 191"/>
        <p:cNvGrpSpPr/>
        <p:nvPr/>
      </p:nvGrpSpPr>
      <p:grpSpPr>
        <a:xfrm>
          <a:off x="0" y="0"/>
          <a:ext cx="0" cy="0"/>
          <a:chOff x="0" y="0"/>
          <a:chExt cx="0" cy="0"/>
        </a:xfrm>
      </p:grpSpPr>
      <p:sp>
        <p:nvSpPr>
          <p:cNvPr id="192" name="Google Shape;192;g2e85195c3f7_0_5"/>
          <p:cNvSpPr txBox="1"/>
          <p:nvPr>
            <p:ph idx="1" type="body"/>
          </p:nvPr>
        </p:nvSpPr>
        <p:spPr>
          <a:xfrm>
            <a:off x="714375" y="202949"/>
            <a:ext cx="10824000" cy="64692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5B636F"/>
              </a:buClr>
              <a:buSzPts val="11500"/>
              <a:buNone/>
            </a:pPr>
            <a:r>
              <a:rPr b="1" lang="en-GB" sz="5800">
                <a:solidFill>
                  <a:srgbClr val="5B636F"/>
                </a:solidFill>
                <a:latin typeface="Poppins"/>
                <a:ea typeface="Poppins"/>
                <a:cs typeface="Poppins"/>
                <a:sym typeface="Poppins"/>
              </a:rPr>
              <a:t>Community News</a:t>
            </a:r>
            <a:endParaRPr b="1" sz="5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6" name="Shape 196"/>
        <p:cNvGrpSpPr/>
        <p:nvPr/>
      </p:nvGrpSpPr>
      <p:grpSpPr>
        <a:xfrm>
          <a:off x="0" y="0"/>
          <a:ext cx="0" cy="0"/>
          <a:chOff x="0" y="0"/>
          <a:chExt cx="0" cy="0"/>
        </a:xfrm>
      </p:grpSpPr>
      <p:sp>
        <p:nvSpPr>
          <p:cNvPr id="197" name="Google Shape;197;g2e85195c3f7_0_88"/>
          <p:cNvSpPr txBox="1"/>
          <p:nvPr/>
        </p:nvSpPr>
        <p:spPr>
          <a:xfrm>
            <a:off x="194100" y="378700"/>
            <a:ext cx="11803800" cy="585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Community Posts</a:t>
            </a:r>
            <a:endParaRPr b="1" i="0" sz="3200" u="none" cap="none" strike="noStrike">
              <a:solidFill>
                <a:srgbClr val="292D33"/>
              </a:solidFill>
              <a:latin typeface="Lexend"/>
              <a:ea typeface="Lexend"/>
              <a:cs typeface="Lexend"/>
              <a:sym typeface="Lexend"/>
            </a:endParaRPr>
          </a:p>
        </p:txBody>
      </p:sp>
      <p:pic>
        <p:nvPicPr>
          <p:cNvPr id="198" name="Google Shape;198;g2e85195c3f7_0_88"/>
          <p:cNvPicPr preferRelativeResize="0"/>
          <p:nvPr/>
        </p:nvPicPr>
        <p:blipFill>
          <a:blip r:embed="rId4">
            <a:alphaModFix/>
          </a:blip>
          <a:stretch>
            <a:fillRect/>
          </a:stretch>
        </p:blipFill>
        <p:spPr>
          <a:xfrm>
            <a:off x="714375" y="1204325"/>
            <a:ext cx="4811794" cy="5272875"/>
          </a:xfrm>
          <a:prstGeom prst="rect">
            <a:avLst/>
          </a:prstGeom>
          <a:noFill/>
          <a:ln>
            <a:noFill/>
          </a:ln>
        </p:spPr>
      </p:pic>
      <p:pic>
        <p:nvPicPr>
          <p:cNvPr id="199" name="Google Shape;199;g2e85195c3f7_0_88"/>
          <p:cNvPicPr preferRelativeResize="0"/>
          <p:nvPr/>
        </p:nvPicPr>
        <p:blipFill>
          <a:blip r:embed="rId5">
            <a:alphaModFix/>
          </a:blip>
          <a:stretch>
            <a:fillRect/>
          </a:stretch>
        </p:blipFill>
        <p:spPr>
          <a:xfrm>
            <a:off x="5900200" y="1269562"/>
            <a:ext cx="5017875" cy="43188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3" name="Shape 203"/>
        <p:cNvGrpSpPr/>
        <p:nvPr/>
      </p:nvGrpSpPr>
      <p:grpSpPr>
        <a:xfrm>
          <a:off x="0" y="0"/>
          <a:ext cx="0" cy="0"/>
          <a:chOff x="0" y="0"/>
          <a:chExt cx="0" cy="0"/>
        </a:xfrm>
      </p:grpSpPr>
      <p:pic>
        <p:nvPicPr>
          <p:cNvPr id="204" name="Google Shape;204;g2e85195c3f7_0_99"/>
          <p:cNvPicPr preferRelativeResize="0"/>
          <p:nvPr/>
        </p:nvPicPr>
        <p:blipFill>
          <a:blip r:embed="rId4">
            <a:alphaModFix/>
          </a:blip>
          <a:stretch>
            <a:fillRect/>
          </a:stretch>
        </p:blipFill>
        <p:spPr>
          <a:xfrm>
            <a:off x="804650" y="1548250"/>
            <a:ext cx="4723199" cy="1339200"/>
          </a:xfrm>
          <a:prstGeom prst="rect">
            <a:avLst/>
          </a:prstGeom>
          <a:noFill/>
          <a:ln>
            <a:noFill/>
          </a:ln>
        </p:spPr>
      </p:pic>
      <p:pic>
        <p:nvPicPr>
          <p:cNvPr id="205" name="Google Shape;205;g2e85195c3f7_0_99"/>
          <p:cNvPicPr preferRelativeResize="0"/>
          <p:nvPr/>
        </p:nvPicPr>
        <p:blipFill>
          <a:blip r:embed="rId5">
            <a:alphaModFix/>
          </a:blip>
          <a:stretch>
            <a:fillRect/>
          </a:stretch>
        </p:blipFill>
        <p:spPr>
          <a:xfrm>
            <a:off x="804650" y="3096000"/>
            <a:ext cx="4723201" cy="1339788"/>
          </a:xfrm>
          <a:prstGeom prst="rect">
            <a:avLst/>
          </a:prstGeom>
          <a:noFill/>
          <a:ln>
            <a:noFill/>
          </a:ln>
        </p:spPr>
      </p:pic>
      <p:pic>
        <p:nvPicPr>
          <p:cNvPr id="206" name="Google Shape;206;g2e85195c3f7_0_99"/>
          <p:cNvPicPr preferRelativeResize="0"/>
          <p:nvPr/>
        </p:nvPicPr>
        <p:blipFill>
          <a:blip r:embed="rId6">
            <a:alphaModFix/>
          </a:blip>
          <a:stretch>
            <a:fillRect/>
          </a:stretch>
        </p:blipFill>
        <p:spPr>
          <a:xfrm>
            <a:off x="804650" y="4644000"/>
            <a:ext cx="4723200" cy="1339200"/>
          </a:xfrm>
          <a:prstGeom prst="rect">
            <a:avLst/>
          </a:prstGeom>
          <a:noFill/>
          <a:ln>
            <a:noFill/>
          </a:ln>
        </p:spPr>
      </p:pic>
      <p:pic>
        <p:nvPicPr>
          <p:cNvPr id="207" name="Google Shape;207;g2e85195c3f7_0_99"/>
          <p:cNvPicPr preferRelativeResize="0"/>
          <p:nvPr/>
        </p:nvPicPr>
        <p:blipFill>
          <a:blip r:embed="rId7">
            <a:alphaModFix/>
          </a:blip>
          <a:stretch>
            <a:fillRect/>
          </a:stretch>
        </p:blipFill>
        <p:spPr>
          <a:xfrm>
            <a:off x="6130224" y="1548245"/>
            <a:ext cx="4723199" cy="1339200"/>
          </a:xfrm>
          <a:prstGeom prst="rect">
            <a:avLst/>
          </a:prstGeom>
          <a:noFill/>
          <a:ln>
            <a:noFill/>
          </a:ln>
        </p:spPr>
      </p:pic>
      <p:pic>
        <p:nvPicPr>
          <p:cNvPr id="208" name="Google Shape;208;g2e85195c3f7_0_99"/>
          <p:cNvPicPr preferRelativeResize="0"/>
          <p:nvPr/>
        </p:nvPicPr>
        <p:blipFill>
          <a:blip r:embed="rId8">
            <a:alphaModFix/>
          </a:blip>
          <a:stretch>
            <a:fillRect/>
          </a:stretch>
        </p:blipFill>
        <p:spPr>
          <a:xfrm>
            <a:off x="6130800" y="3096000"/>
            <a:ext cx="4723199" cy="1339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3" name="Shape 93"/>
        <p:cNvGrpSpPr/>
        <p:nvPr/>
      </p:nvGrpSpPr>
      <p:grpSpPr>
        <a:xfrm>
          <a:off x="0" y="0"/>
          <a:ext cx="0" cy="0"/>
          <a:chOff x="0" y="0"/>
          <a:chExt cx="0" cy="0"/>
        </a:xfrm>
      </p:grpSpPr>
      <p:sp>
        <p:nvSpPr>
          <p:cNvPr id="94" name="Google Shape;94;g29b15032e6a_0_13"/>
          <p:cNvSpPr txBox="1"/>
          <p:nvPr/>
        </p:nvSpPr>
        <p:spPr>
          <a:xfrm>
            <a:off x="714375" y="619125"/>
            <a:ext cx="95487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200"/>
              <a:buFont typeface="Arial"/>
              <a:buNone/>
            </a:pPr>
            <a:r>
              <a:rPr b="1" i="0" lang="en-GB" sz="3200" u="none" cap="none" strike="noStrike">
                <a:solidFill>
                  <a:srgbClr val="292D33"/>
                </a:solidFill>
                <a:latin typeface="Lexend"/>
                <a:ea typeface="Lexend"/>
                <a:cs typeface="Lexend"/>
                <a:sym typeface="Lexend"/>
              </a:rPr>
              <a:t>Overall</a:t>
            </a:r>
            <a:endParaRPr b="1" i="0" sz="3200" u="none" cap="none" strike="noStrike">
              <a:solidFill>
                <a:srgbClr val="292D33"/>
              </a:solidFill>
              <a:latin typeface="Lexend"/>
              <a:ea typeface="Lexend"/>
              <a:cs typeface="Lexend"/>
              <a:sym typeface="Lexend"/>
            </a:endParaRPr>
          </a:p>
        </p:txBody>
      </p:sp>
      <p:sp>
        <p:nvSpPr>
          <p:cNvPr id="95" name="Google Shape;95;g29b15032e6a_0_13"/>
          <p:cNvSpPr txBox="1"/>
          <p:nvPr/>
        </p:nvSpPr>
        <p:spPr>
          <a:xfrm>
            <a:off x="714375" y="1300675"/>
            <a:ext cx="10491900" cy="49641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800"/>
              <a:buFont typeface="Arial"/>
              <a:buNone/>
            </a:pPr>
            <a:r>
              <a:rPr b="0" i="0" lang="en-GB" sz="1800" u="sng" cap="none" strike="noStrike">
                <a:solidFill>
                  <a:schemeClr val="hlink"/>
                </a:solidFill>
                <a:latin typeface="Poppins"/>
                <a:ea typeface="Poppins"/>
                <a:cs typeface="Poppins"/>
                <a:sym typeface="Poppins"/>
                <a:hlinkClick r:id="rId4"/>
              </a:rPr>
              <a:t>https://blog.abp.io/abp/announcing-abp-8-</a:t>
            </a:r>
            <a:r>
              <a:rPr lang="en-GB" sz="1800" u="sng">
                <a:solidFill>
                  <a:schemeClr val="hlink"/>
                </a:solidFill>
                <a:latin typeface="Poppins"/>
                <a:ea typeface="Poppins"/>
                <a:cs typeface="Poppins"/>
                <a:sym typeface="Poppins"/>
                <a:hlinkClick r:id="rId5"/>
              </a:rPr>
              <a:t>2</a:t>
            </a:r>
            <a:r>
              <a:rPr b="0" i="0" lang="en-GB" sz="1800" u="sng" cap="none" strike="noStrike">
                <a:solidFill>
                  <a:schemeClr val="hlink"/>
                </a:solidFill>
                <a:latin typeface="Poppins"/>
                <a:ea typeface="Poppins"/>
                <a:cs typeface="Poppins"/>
                <a:sym typeface="Poppins"/>
                <a:hlinkClick r:id="rId6"/>
              </a:rPr>
              <a:t>-release-candidate</a:t>
            </a:r>
            <a:endParaRPr b="0" i="0" sz="1800" u="none" cap="none" strike="noStrike">
              <a:solidFill>
                <a:srgbClr val="5B636F"/>
              </a:solidFill>
              <a:latin typeface="Poppins"/>
              <a:ea typeface="Poppins"/>
              <a:cs typeface="Poppins"/>
              <a:sym typeface="Poppins"/>
            </a:endParaRPr>
          </a:p>
          <a:p>
            <a:pPr indent="0" lvl="0" marL="0" marR="0" rtl="0" algn="l">
              <a:lnSpc>
                <a:spcPct val="150000"/>
              </a:lnSpc>
              <a:spcBef>
                <a:spcPts val="0"/>
              </a:spcBef>
              <a:spcAft>
                <a:spcPts val="0"/>
              </a:spcAft>
              <a:buClr>
                <a:srgbClr val="000000"/>
              </a:buClr>
              <a:buSzPts val="1800"/>
              <a:buFont typeface="Arial"/>
              <a:buNone/>
            </a:pPr>
            <a:r>
              <a:t/>
            </a:r>
            <a:endParaRPr sz="1800">
              <a:solidFill>
                <a:srgbClr val="5B636F"/>
              </a:solidFill>
              <a:latin typeface="Poppins"/>
              <a:ea typeface="Poppins"/>
              <a:cs typeface="Poppins"/>
              <a:sym typeface="Poppins"/>
            </a:endParaRPr>
          </a:p>
          <a:p>
            <a:pPr indent="-342900" lvl="0" marL="4572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New Features:</a:t>
            </a:r>
            <a:endParaRPr sz="1800">
              <a:solidFill>
                <a:srgbClr val="5B636F"/>
              </a:solidFill>
              <a:latin typeface="Poppins"/>
              <a:ea typeface="Poppins"/>
              <a:cs typeface="Poppins"/>
              <a:sym typeface="Poppins"/>
            </a:endParaRPr>
          </a:p>
          <a:p>
            <a:pPr indent="-342900" lvl="0" marL="9144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Blazor Full-Stack Web App UI</a:t>
            </a:r>
            <a:endParaRPr b="0" i="0" sz="1800" u="none" cap="none" strike="noStrike">
              <a:solidFill>
                <a:srgbClr val="5B636F"/>
              </a:solidFill>
              <a:latin typeface="Poppins"/>
              <a:ea typeface="Poppins"/>
              <a:cs typeface="Poppins"/>
              <a:sym typeface="Poppins"/>
            </a:endParaRPr>
          </a:p>
          <a:p>
            <a:pPr indent="-342900" lvl="0" marL="9144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Introducing the </a:t>
            </a:r>
            <a:r>
              <a:rPr lang="en-GB" sz="1800">
                <a:solidFill>
                  <a:srgbClr val="D63384"/>
                </a:solidFill>
                <a:latin typeface="Poppins"/>
                <a:ea typeface="Poppins"/>
                <a:cs typeface="Poppins"/>
                <a:sym typeface="Poppins"/>
              </a:rPr>
              <a:t>IBlockUiService</a:t>
            </a:r>
            <a:r>
              <a:rPr lang="en-GB" sz="1800">
                <a:solidFill>
                  <a:srgbClr val="5B636F"/>
                </a:solidFill>
                <a:latin typeface="Poppins"/>
                <a:ea typeface="Poppins"/>
                <a:cs typeface="Poppins"/>
                <a:sym typeface="Poppins"/>
              </a:rPr>
              <a:t> for Blazor UI</a:t>
            </a:r>
            <a:endParaRPr b="0" i="0" sz="1800" u="none" cap="none" strike="noStrike">
              <a:solidFill>
                <a:srgbClr val="5B636F"/>
              </a:solidFill>
              <a:latin typeface="Poppins"/>
              <a:ea typeface="Poppins"/>
              <a:cs typeface="Poppins"/>
              <a:sym typeface="Poppins"/>
            </a:endParaRPr>
          </a:p>
          <a:p>
            <a:pPr indent="-342900" lvl="0" marL="9144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Case-Insensitive Indexes for MongoDB</a:t>
            </a:r>
            <a:endParaRPr b="0" i="0" sz="1800" u="none" cap="none" strike="noStrike">
              <a:solidFill>
                <a:srgbClr val="5B636F"/>
              </a:solidFill>
              <a:latin typeface="Poppins"/>
              <a:ea typeface="Poppins"/>
              <a:cs typeface="Poppins"/>
              <a:sym typeface="Poppins"/>
            </a:endParaRPr>
          </a:p>
          <a:p>
            <a:pPr indent="-342900" lvl="0" marL="9144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Session Management</a:t>
            </a:r>
            <a:endParaRPr b="0" i="0" sz="1800" u="none" cap="none" strike="noStrike">
              <a:solidFill>
                <a:srgbClr val="5B636F"/>
              </a:solidFill>
              <a:latin typeface="Poppins"/>
              <a:ea typeface="Poppins"/>
              <a:cs typeface="Poppins"/>
              <a:sym typeface="Poppins"/>
            </a:endParaRPr>
          </a:p>
          <a:p>
            <a:pPr indent="-342900" lvl="0" marL="9144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Suite</a:t>
            </a:r>
            <a:r>
              <a:rPr lang="en-GB" sz="1900">
                <a:solidFill>
                  <a:srgbClr val="5B636F"/>
                </a:solidFill>
                <a:latin typeface="Poppins"/>
                <a:ea typeface="Poppins"/>
                <a:cs typeface="Poppins"/>
                <a:sym typeface="Poppins"/>
              </a:rPr>
              <a:t>: </a:t>
            </a:r>
            <a:r>
              <a:rPr lang="en-GB" sz="1900">
                <a:solidFill>
                  <a:srgbClr val="D63384"/>
                </a:solidFill>
                <a:latin typeface="Poppins"/>
                <a:ea typeface="Poppins"/>
                <a:cs typeface="Poppins"/>
                <a:sym typeface="Poppins"/>
              </a:rPr>
              <a:t>File</a:t>
            </a:r>
            <a:r>
              <a:rPr lang="en-GB" sz="1900">
                <a:solidFill>
                  <a:srgbClr val="5B636F"/>
                </a:solidFill>
                <a:latin typeface="Poppins"/>
                <a:ea typeface="Poppins"/>
                <a:cs typeface="Poppins"/>
                <a:sym typeface="Poppins"/>
              </a:rPr>
              <a:t>/</a:t>
            </a:r>
            <a:r>
              <a:rPr lang="en-GB" sz="1900">
                <a:solidFill>
                  <a:srgbClr val="D63384"/>
                </a:solidFill>
                <a:latin typeface="Poppins"/>
                <a:ea typeface="Poppins"/>
                <a:cs typeface="Poppins"/>
                <a:sym typeface="Poppins"/>
              </a:rPr>
              <a:t>Image</a:t>
            </a:r>
            <a:r>
              <a:rPr lang="en-GB" sz="1900">
                <a:solidFill>
                  <a:srgbClr val="5B636F"/>
                </a:solidFill>
                <a:latin typeface="Poppins"/>
                <a:ea typeface="Poppins"/>
                <a:cs typeface="Poppins"/>
                <a:sym typeface="Poppins"/>
              </a:rPr>
              <a:t> Property</a:t>
            </a:r>
            <a:endParaRPr b="0" i="0" sz="1900" u="none" cap="none" strike="noStrike">
              <a:solidFill>
                <a:srgbClr val="5B636F"/>
              </a:solidFill>
              <a:latin typeface="Poppins"/>
              <a:ea typeface="Poppins"/>
              <a:cs typeface="Poppins"/>
              <a:sym typeface="Poppins"/>
            </a:endParaRPr>
          </a:p>
          <a:p>
            <a:pPr indent="-342900" lvl="0" marL="9144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Suite: </a:t>
            </a:r>
            <a:r>
              <a:rPr lang="en-GB" sz="1800">
                <a:solidFill>
                  <a:srgbClr val="D63384"/>
                </a:solidFill>
                <a:latin typeface="Poppins"/>
                <a:ea typeface="Poppins"/>
                <a:cs typeface="Poppins"/>
                <a:sym typeface="Poppins"/>
              </a:rPr>
              <a:t>DateOnly</a:t>
            </a:r>
            <a:r>
              <a:rPr lang="en-GB" sz="1800">
                <a:solidFill>
                  <a:srgbClr val="5B636F"/>
                </a:solidFill>
                <a:latin typeface="Poppins"/>
                <a:ea typeface="Poppins"/>
                <a:cs typeface="Poppins"/>
                <a:sym typeface="Poppins"/>
              </a:rPr>
              <a:t> &amp; </a:t>
            </a:r>
            <a:r>
              <a:rPr lang="en-GB" sz="1800">
                <a:solidFill>
                  <a:srgbClr val="D63384"/>
                </a:solidFill>
                <a:latin typeface="Poppins"/>
                <a:ea typeface="Poppins"/>
                <a:cs typeface="Poppins"/>
                <a:sym typeface="Poppins"/>
              </a:rPr>
              <a:t>TimeOnly</a:t>
            </a:r>
            <a:r>
              <a:rPr lang="en-GB" sz="1800">
                <a:solidFill>
                  <a:srgbClr val="5B636F"/>
                </a:solidFill>
                <a:latin typeface="Poppins"/>
                <a:ea typeface="Poppins"/>
                <a:cs typeface="Poppins"/>
                <a:sym typeface="Poppins"/>
              </a:rPr>
              <a:t> Types</a:t>
            </a:r>
            <a:endParaRPr b="0" i="0" sz="1800" u="none" cap="none" strike="noStrike">
              <a:solidFill>
                <a:srgbClr val="5B636F"/>
              </a:solidFill>
              <a:latin typeface="Poppins"/>
              <a:ea typeface="Poppins"/>
              <a:cs typeface="Poppins"/>
              <a:sym typeface="Poppins"/>
            </a:endParaRPr>
          </a:p>
          <a:p>
            <a:pPr indent="-342900" lvl="0" marL="9144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Periodic Log Deletion for Audit Logs</a:t>
            </a:r>
            <a:endParaRPr sz="1800">
              <a:solidFill>
                <a:srgbClr val="5B636F"/>
              </a:solidFill>
              <a:latin typeface="Poppins"/>
              <a:ea typeface="Poppins"/>
              <a:cs typeface="Poppins"/>
              <a:sym typeface="Poppins"/>
            </a:endParaRPr>
          </a:p>
          <a:p>
            <a:pPr indent="0" lvl="0" marL="0" marR="0" rtl="0" algn="l">
              <a:lnSpc>
                <a:spcPct val="150000"/>
              </a:lnSpc>
              <a:spcBef>
                <a:spcPts val="0"/>
              </a:spcBef>
              <a:spcAft>
                <a:spcPts val="0"/>
              </a:spcAft>
              <a:buNone/>
            </a:pPr>
            <a:r>
              <a:t/>
            </a:r>
            <a:endParaRPr sz="1800">
              <a:solidFill>
                <a:srgbClr val="5B636F"/>
              </a:solidFill>
              <a:latin typeface="Poppins"/>
              <a:ea typeface="Poppins"/>
              <a:cs typeface="Poppins"/>
              <a:sym typeface="Poppins"/>
            </a:endParaRPr>
          </a:p>
          <a:p>
            <a:pPr indent="-342900" lvl="0" marL="4572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Community News</a:t>
            </a:r>
            <a:endParaRPr sz="1800">
              <a:solidFill>
                <a:srgbClr val="5B636F"/>
              </a:solidFill>
              <a:latin typeface="Poppins"/>
              <a:ea typeface="Poppins"/>
              <a:cs typeface="Poppins"/>
              <a:sym typeface="Poppi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2" name="Shape 212"/>
        <p:cNvGrpSpPr/>
        <p:nvPr/>
      </p:nvGrpSpPr>
      <p:grpSpPr>
        <a:xfrm>
          <a:off x="0" y="0"/>
          <a:ext cx="0" cy="0"/>
          <a:chOff x="0" y="0"/>
          <a:chExt cx="0" cy="0"/>
        </a:xfrm>
      </p:grpSpPr>
      <p:sp>
        <p:nvSpPr>
          <p:cNvPr id="213" name="Google Shape;213;g2e85195c3f7_0_0"/>
          <p:cNvSpPr txBox="1"/>
          <p:nvPr/>
        </p:nvSpPr>
        <p:spPr>
          <a:xfrm>
            <a:off x="189975" y="695325"/>
            <a:ext cx="11816400" cy="585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ABP Dotnet Conf 2024</a:t>
            </a:r>
            <a:endParaRPr b="1" i="0" sz="3200" u="none" cap="none" strike="noStrike">
              <a:solidFill>
                <a:srgbClr val="292D33"/>
              </a:solidFill>
              <a:latin typeface="Lexend"/>
              <a:ea typeface="Lexend"/>
              <a:cs typeface="Lexend"/>
              <a:sym typeface="Lexend"/>
            </a:endParaRPr>
          </a:p>
        </p:txBody>
      </p:sp>
      <p:pic>
        <p:nvPicPr>
          <p:cNvPr id="214" name="Google Shape;214;g2e85195c3f7_0_0"/>
          <p:cNvPicPr preferRelativeResize="0"/>
          <p:nvPr/>
        </p:nvPicPr>
        <p:blipFill>
          <a:blip r:embed="rId4">
            <a:alphaModFix/>
          </a:blip>
          <a:stretch>
            <a:fillRect/>
          </a:stretch>
        </p:blipFill>
        <p:spPr>
          <a:xfrm>
            <a:off x="372425" y="1862700"/>
            <a:ext cx="7051350" cy="3690200"/>
          </a:xfrm>
          <a:prstGeom prst="rect">
            <a:avLst/>
          </a:prstGeom>
          <a:noFill/>
          <a:ln>
            <a:noFill/>
          </a:ln>
        </p:spPr>
      </p:pic>
      <p:pic>
        <p:nvPicPr>
          <p:cNvPr id="215" name="Google Shape;215;g2e85195c3f7_0_0"/>
          <p:cNvPicPr preferRelativeResize="0"/>
          <p:nvPr/>
        </p:nvPicPr>
        <p:blipFill>
          <a:blip r:embed="rId5">
            <a:alphaModFix/>
          </a:blip>
          <a:stretch>
            <a:fillRect/>
          </a:stretch>
        </p:blipFill>
        <p:spPr>
          <a:xfrm>
            <a:off x="7669200" y="1862700"/>
            <a:ext cx="4053950" cy="2184975"/>
          </a:xfrm>
          <a:prstGeom prst="rect">
            <a:avLst/>
          </a:prstGeom>
          <a:noFill/>
          <a:ln>
            <a:noFill/>
          </a:ln>
        </p:spPr>
      </p:pic>
      <p:sp>
        <p:nvSpPr>
          <p:cNvPr id="216" name="Google Shape;216;g2e85195c3f7_0_0"/>
          <p:cNvSpPr txBox="1"/>
          <p:nvPr/>
        </p:nvSpPr>
        <p:spPr>
          <a:xfrm>
            <a:off x="7669200" y="4242100"/>
            <a:ext cx="40539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u="sng">
                <a:solidFill>
                  <a:schemeClr val="hlink"/>
                </a:solidFill>
                <a:hlinkClick r:id="rId6"/>
              </a:rPr>
              <a:t>https://www.youtube.com/playlist?list=PLsNclT2aHJcNbSrRbO4K36Pm0Pa8MDC-A</a:t>
            </a:r>
            <a:endParaRPr/>
          </a:p>
        </p:txBody>
      </p:sp>
      <p:sp>
        <p:nvSpPr>
          <p:cNvPr id="217" name="Google Shape;217;g2e85195c3f7_0_0"/>
          <p:cNvSpPr txBox="1"/>
          <p:nvPr/>
        </p:nvSpPr>
        <p:spPr>
          <a:xfrm>
            <a:off x="372350" y="5705300"/>
            <a:ext cx="70515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100" u="sng">
                <a:solidFill>
                  <a:schemeClr val="hlink"/>
                </a:solidFill>
                <a:hlinkClick r:id="rId7"/>
              </a:rPr>
              <a:t>https://blog.abp.io/abp/ABP-Dotnet-Conference-2024-Wrap-Up</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1" name="Shape 221"/>
        <p:cNvGrpSpPr/>
        <p:nvPr/>
      </p:nvGrpSpPr>
      <p:grpSpPr>
        <a:xfrm>
          <a:off x="0" y="0"/>
          <a:ext cx="0" cy="0"/>
          <a:chOff x="0" y="0"/>
          <a:chExt cx="0" cy="0"/>
        </a:xfrm>
      </p:grpSpPr>
      <p:sp>
        <p:nvSpPr>
          <p:cNvPr id="222" name="Google Shape;222;g2e85195c3f7_0_132"/>
          <p:cNvSpPr txBox="1"/>
          <p:nvPr/>
        </p:nvSpPr>
        <p:spPr>
          <a:xfrm>
            <a:off x="187800" y="334375"/>
            <a:ext cx="11816400" cy="585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DevDays Europe 2024</a:t>
            </a:r>
            <a:endParaRPr b="1" i="0" sz="3200" u="none" cap="none" strike="noStrike">
              <a:solidFill>
                <a:srgbClr val="292D33"/>
              </a:solidFill>
              <a:latin typeface="Lexend"/>
              <a:ea typeface="Lexend"/>
              <a:cs typeface="Lexend"/>
              <a:sym typeface="Lexend"/>
            </a:endParaRPr>
          </a:p>
        </p:txBody>
      </p:sp>
      <p:pic>
        <p:nvPicPr>
          <p:cNvPr id="223" name="Google Shape;223;g2e85195c3f7_0_132"/>
          <p:cNvPicPr preferRelativeResize="0"/>
          <p:nvPr/>
        </p:nvPicPr>
        <p:blipFill>
          <a:blip r:embed="rId4">
            <a:alphaModFix/>
          </a:blip>
          <a:stretch>
            <a:fillRect/>
          </a:stretch>
        </p:blipFill>
        <p:spPr>
          <a:xfrm>
            <a:off x="1216225" y="1041400"/>
            <a:ext cx="9124599" cy="47752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7" name="Shape 227"/>
        <p:cNvGrpSpPr/>
        <p:nvPr/>
      </p:nvGrpSpPr>
      <p:grpSpPr>
        <a:xfrm>
          <a:off x="0" y="0"/>
          <a:ext cx="0" cy="0"/>
          <a:chOff x="0" y="0"/>
          <a:chExt cx="0" cy="0"/>
        </a:xfrm>
      </p:grpSpPr>
      <p:sp>
        <p:nvSpPr>
          <p:cNvPr id="228" name="Google Shape;228;g2e85195c3f7_0_141"/>
          <p:cNvSpPr txBox="1"/>
          <p:nvPr/>
        </p:nvSpPr>
        <p:spPr>
          <a:xfrm>
            <a:off x="187800" y="334375"/>
            <a:ext cx="11816400" cy="585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DevOps Pro Europe 2024</a:t>
            </a:r>
            <a:endParaRPr b="1" i="0" sz="3200" u="none" cap="none" strike="noStrike">
              <a:solidFill>
                <a:srgbClr val="292D33"/>
              </a:solidFill>
              <a:latin typeface="Lexend"/>
              <a:ea typeface="Lexend"/>
              <a:cs typeface="Lexend"/>
              <a:sym typeface="Lexend"/>
            </a:endParaRPr>
          </a:p>
        </p:txBody>
      </p:sp>
      <p:pic>
        <p:nvPicPr>
          <p:cNvPr id="229" name="Google Shape;229;g2e85195c3f7_0_141"/>
          <p:cNvPicPr preferRelativeResize="0"/>
          <p:nvPr/>
        </p:nvPicPr>
        <p:blipFill>
          <a:blip r:embed="rId4">
            <a:alphaModFix/>
          </a:blip>
          <a:stretch>
            <a:fillRect/>
          </a:stretch>
        </p:blipFill>
        <p:spPr>
          <a:xfrm>
            <a:off x="1583060" y="1035550"/>
            <a:ext cx="9025875" cy="47235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3" name="Shape 233"/>
        <p:cNvGrpSpPr/>
        <p:nvPr/>
      </p:nvGrpSpPr>
      <p:grpSpPr>
        <a:xfrm>
          <a:off x="0" y="0"/>
          <a:ext cx="0" cy="0"/>
          <a:chOff x="0" y="0"/>
          <a:chExt cx="0" cy="0"/>
        </a:xfrm>
      </p:grpSpPr>
      <p:sp>
        <p:nvSpPr>
          <p:cNvPr id="234" name="Google Shape;234;g2e85195c3f7_0_147"/>
          <p:cNvSpPr txBox="1"/>
          <p:nvPr/>
        </p:nvSpPr>
        <p:spPr>
          <a:xfrm>
            <a:off x="7331775" y="2644050"/>
            <a:ext cx="3404700" cy="1569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Devnot Dotnet Conference 2024</a:t>
            </a:r>
            <a:endParaRPr b="1" i="0" sz="3200" u="none" cap="none" strike="noStrike">
              <a:solidFill>
                <a:srgbClr val="292D33"/>
              </a:solidFill>
              <a:latin typeface="Lexend"/>
              <a:ea typeface="Lexend"/>
              <a:cs typeface="Lexend"/>
              <a:sym typeface="Lexend"/>
            </a:endParaRPr>
          </a:p>
        </p:txBody>
      </p:sp>
      <p:pic>
        <p:nvPicPr>
          <p:cNvPr id="235" name="Google Shape;235;g2e85195c3f7_0_147"/>
          <p:cNvPicPr preferRelativeResize="0"/>
          <p:nvPr/>
        </p:nvPicPr>
        <p:blipFill>
          <a:blip r:embed="rId4">
            <a:alphaModFix/>
          </a:blip>
          <a:stretch>
            <a:fillRect/>
          </a:stretch>
        </p:blipFill>
        <p:spPr>
          <a:xfrm>
            <a:off x="450062" y="284950"/>
            <a:ext cx="5952399" cy="3115100"/>
          </a:xfrm>
          <a:prstGeom prst="rect">
            <a:avLst/>
          </a:prstGeom>
          <a:noFill/>
          <a:ln>
            <a:noFill/>
          </a:ln>
        </p:spPr>
      </p:pic>
      <p:pic>
        <p:nvPicPr>
          <p:cNvPr id="236" name="Google Shape;236;g2e85195c3f7_0_147"/>
          <p:cNvPicPr preferRelativeResize="0"/>
          <p:nvPr/>
        </p:nvPicPr>
        <p:blipFill>
          <a:blip r:embed="rId5">
            <a:alphaModFix/>
          </a:blip>
          <a:stretch>
            <a:fillRect/>
          </a:stretch>
        </p:blipFill>
        <p:spPr>
          <a:xfrm>
            <a:off x="450050" y="3501825"/>
            <a:ext cx="5952414" cy="3115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g29b15032e6a_0_20"/>
          <p:cNvSpPr txBox="1"/>
          <p:nvPr/>
        </p:nvSpPr>
        <p:spPr>
          <a:xfrm>
            <a:off x="714375" y="695325"/>
            <a:ext cx="95487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Blazor Full-Stack Web App UI</a:t>
            </a:r>
            <a:endParaRPr b="1" i="0" sz="3200" u="none" cap="none" strike="noStrike">
              <a:solidFill>
                <a:srgbClr val="292D33"/>
              </a:solidFill>
              <a:latin typeface="Lexend"/>
              <a:ea typeface="Lexend"/>
              <a:cs typeface="Lexend"/>
              <a:sym typeface="Lexend"/>
            </a:endParaRPr>
          </a:p>
        </p:txBody>
      </p:sp>
      <p:sp>
        <p:nvSpPr>
          <p:cNvPr id="101" name="Google Shape;101;g29b15032e6a_0_20"/>
          <p:cNvSpPr txBox="1"/>
          <p:nvPr/>
        </p:nvSpPr>
        <p:spPr>
          <a:xfrm>
            <a:off x="714375" y="1681675"/>
            <a:ext cx="10491900" cy="33402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800"/>
              <a:buFont typeface="Arial"/>
              <a:buNone/>
            </a:pPr>
            <a:r>
              <a:rPr lang="en-GB" sz="1800">
                <a:solidFill>
                  <a:srgbClr val="5B636F"/>
                </a:solidFill>
                <a:latin typeface="Poppins"/>
                <a:ea typeface="Poppins"/>
                <a:cs typeface="Poppins"/>
                <a:sym typeface="Poppins"/>
              </a:rPr>
              <a:t>ASP.NET Blazor in .NET 8 allows you to use a single powerful component model to handle all of your web UI needs, including </a:t>
            </a:r>
            <a:r>
              <a:rPr b="1" lang="en-GB" sz="1800">
                <a:solidFill>
                  <a:srgbClr val="5B636F"/>
                </a:solidFill>
                <a:latin typeface="Poppins"/>
                <a:ea typeface="Poppins"/>
                <a:cs typeface="Poppins"/>
                <a:sym typeface="Poppins"/>
              </a:rPr>
              <a:t>server-side rendering</a:t>
            </a:r>
            <a:r>
              <a:rPr lang="en-GB" sz="1800">
                <a:solidFill>
                  <a:srgbClr val="5B636F"/>
                </a:solidFill>
                <a:latin typeface="Poppins"/>
                <a:ea typeface="Poppins"/>
                <a:cs typeface="Poppins"/>
                <a:sym typeface="Poppins"/>
              </a:rPr>
              <a:t>, </a:t>
            </a:r>
            <a:r>
              <a:rPr b="1" lang="en-GB" sz="1800">
                <a:solidFill>
                  <a:srgbClr val="5B636F"/>
                </a:solidFill>
                <a:latin typeface="Poppins"/>
                <a:ea typeface="Poppins"/>
                <a:cs typeface="Poppins"/>
                <a:sym typeface="Poppins"/>
              </a:rPr>
              <a:t>client-side rendering</a:t>
            </a:r>
            <a:r>
              <a:rPr lang="en-GB" sz="1800">
                <a:solidFill>
                  <a:srgbClr val="5B636F"/>
                </a:solidFill>
                <a:latin typeface="Poppins"/>
                <a:ea typeface="Poppins"/>
                <a:cs typeface="Poppins"/>
                <a:sym typeface="Poppins"/>
              </a:rPr>
              <a:t>, </a:t>
            </a:r>
            <a:r>
              <a:rPr b="1" lang="en-GB" sz="1800">
                <a:solidFill>
                  <a:srgbClr val="5B636F"/>
                </a:solidFill>
                <a:latin typeface="Poppins"/>
                <a:ea typeface="Poppins"/>
                <a:cs typeface="Poppins"/>
                <a:sym typeface="Poppins"/>
              </a:rPr>
              <a:t>streaming rendering</a:t>
            </a:r>
            <a:r>
              <a:rPr lang="en-GB" sz="1800">
                <a:solidFill>
                  <a:srgbClr val="5B636F"/>
                </a:solidFill>
                <a:latin typeface="Poppins"/>
                <a:ea typeface="Poppins"/>
                <a:cs typeface="Poppins"/>
                <a:sym typeface="Poppins"/>
              </a:rPr>
              <a:t>, </a:t>
            </a:r>
            <a:r>
              <a:rPr b="1" lang="en-GB" sz="1800">
                <a:solidFill>
                  <a:srgbClr val="5B636F"/>
                </a:solidFill>
                <a:latin typeface="Poppins"/>
                <a:ea typeface="Poppins"/>
                <a:cs typeface="Poppins"/>
                <a:sym typeface="Poppins"/>
              </a:rPr>
              <a:t>progressive enhancement</a:t>
            </a:r>
            <a:r>
              <a:rPr lang="en-GB" sz="1800">
                <a:solidFill>
                  <a:srgbClr val="5B636F"/>
                </a:solidFill>
                <a:latin typeface="Poppins"/>
                <a:ea typeface="Poppins"/>
                <a:cs typeface="Poppins"/>
                <a:sym typeface="Poppins"/>
              </a:rPr>
              <a:t>, and </a:t>
            </a:r>
            <a:r>
              <a:rPr b="1" lang="en-GB" sz="1800">
                <a:solidFill>
                  <a:srgbClr val="5B636F"/>
                </a:solidFill>
                <a:latin typeface="Poppins"/>
                <a:ea typeface="Poppins"/>
                <a:cs typeface="Poppins"/>
                <a:sym typeface="Poppins"/>
              </a:rPr>
              <a:t>much more</a:t>
            </a:r>
            <a:r>
              <a:rPr lang="en-GB" sz="1800">
                <a:solidFill>
                  <a:srgbClr val="5B636F"/>
                </a:solidFill>
                <a:latin typeface="Poppins"/>
                <a:ea typeface="Poppins"/>
                <a:cs typeface="Poppins"/>
                <a:sym typeface="Poppins"/>
              </a:rPr>
              <a:t>…</a:t>
            </a:r>
            <a:endParaRPr sz="1800">
              <a:solidFill>
                <a:srgbClr val="5B636F"/>
              </a:solidFill>
              <a:latin typeface="Poppins"/>
              <a:ea typeface="Poppins"/>
              <a:cs typeface="Poppins"/>
              <a:sym typeface="Poppins"/>
            </a:endParaRPr>
          </a:p>
          <a:p>
            <a:pPr indent="0" lvl="0" marL="0" marR="0" rtl="0" algn="l">
              <a:lnSpc>
                <a:spcPct val="150000"/>
              </a:lnSpc>
              <a:spcBef>
                <a:spcPts val="0"/>
              </a:spcBef>
              <a:spcAft>
                <a:spcPts val="0"/>
              </a:spcAft>
              <a:buClr>
                <a:srgbClr val="000000"/>
              </a:buClr>
              <a:buSzPts val="1800"/>
              <a:buFont typeface="Arial"/>
              <a:buNone/>
            </a:pPr>
            <a:r>
              <a:t/>
            </a:r>
            <a:endParaRPr sz="1800">
              <a:solidFill>
                <a:srgbClr val="5B636F"/>
              </a:solidFill>
              <a:latin typeface="Poppins"/>
              <a:ea typeface="Poppins"/>
              <a:cs typeface="Poppins"/>
              <a:sym typeface="Poppins"/>
            </a:endParaRPr>
          </a:p>
          <a:p>
            <a:pPr indent="0" lvl="0" marL="0" marR="0" rtl="0" algn="l">
              <a:lnSpc>
                <a:spcPct val="150000"/>
              </a:lnSpc>
              <a:spcBef>
                <a:spcPts val="0"/>
              </a:spcBef>
              <a:spcAft>
                <a:spcPts val="0"/>
              </a:spcAft>
              <a:buClr>
                <a:srgbClr val="000000"/>
              </a:buClr>
              <a:buSzPts val="1800"/>
              <a:buFont typeface="Arial"/>
              <a:buNone/>
            </a:pPr>
            <a:r>
              <a:rPr lang="en-GB" sz="1800">
                <a:solidFill>
                  <a:srgbClr val="5B636F"/>
                </a:solidFill>
                <a:latin typeface="Poppins"/>
                <a:ea typeface="Poppins"/>
                <a:cs typeface="Poppins"/>
                <a:sym typeface="Poppins"/>
              </a:rPr>
              <a:t>ABP v8.2.x supports the new </a:t>
            </a:r>
            <a:r>
              <a:rPr lang="en-GB" sz="1800" u="sng">
                <a:solidFill>
                  <a:schemeClr val="hlink"/>
                </a:solidFill>
                <a:latin typeface="Poppins"/>
                <a:ea typeface="Poppins"/>
                <a:cs typeface="Poppins"/>
                <a:sym typeface="Poppins"/>
                <a:hlinkClick r:id="rId4"/>
              </a:rPr>
              <a:t>Blazor Web App</a:t>
            </a:r>
            <a:r>
              <a:rPr lang="en-GB" sz="1800">
                <a:solidFill>
                  <a:srgbClr val="5B636F"/>
                </a:solidFill>
                <a:latin typeface="Poppins"/>
                <a:ea typeface="Poppins"/>
                <a:cs typeface="Poppins"/>
                <a:sym typeface="Poppins"/>
              </a:rPr>
              <a:t> template, which you can directly created from either Suite or CLI with the following command</a:t>
            </a:r>
            <a:r>
              <a:rPr lang="en-GB" sz="1900">
                <a:solidFill>
                  <a:srgbClr val="5B636F"/>
                </a:solidFill>
                <a:latin typeface="Poppins"/>
                <a:ea typeface="Poppins"/>
                <a:cs typeface="Poppins"/>
                <a:sym typeface="Poppins"/>
              </a:rPr>
              <a:t>:</a:t>
            </a:r>
            <a:endParaRPr sz="1900">
              <a:solidFill>
                <a:srgbClr val="5B636F"/>
              </a:solidFill>
              <a:latin typeface="Poppins"/>
              <a:ea typeface="Poppins"/>
              <a:cs typeface="Poppins"/>
              <a:sym typeface="Poppins"/>
            </a:endParaRPr>
          </a:p>
          <a:p>
            <a:pPr indent="0" lvl="0" marL="0" marR="0" rtl="0" algn="l">
              <a:lnSpc>
                <a:spcPct val="150000"/>
              </a:lnSpc>
              <a:spcBef>
                <a:spcPts val="0"/>
              </a:spcBef>
              <a:spcAft>
                <a:spcPts val="0"/>
              </a:spcAft>
              <a:buClr>
                <a:srgbClr val="000000"/>
              </a:buClr>
              <a:buSzPts val="1800"/>
              <a:buFont typeface="Arial"/>
              <a:buNone/>
            </a:pPr>
            <a:r>
              <a:t/>
            </a:r>
            <a:endParaRPr sz="1900">
              <a:solidFill>
                <a:srgbClr val="5B636F"/>
              </a:solidFill>
              <a:latin typeface="Poppins"/>
              <a:ea typeface="Poppins"/>
              <a:cs typeface="Poppins"/>
              <a:sym typeface="Poppins"/>
            </a:endParaRPr>
          </a:p>
          <a:p>
            <a:pPr indent="0" lvl="0" marL="0" marR="0" rtl="0" algn="l">
              <a:lnSpc>
                <a:spcPct val="150000"/>
              </a:lnSpc>
              <a:spcBef>
                <a:spcPts val="0"/>
              </a:spcBef>
              <a:spcAft>
                <a:spcPts val="0"/>
              </a:spcAft>
              <a:buClr>
                <a:srgbClr val="000000"/>
              </a:buClr>
              <a:buSzPts val="1800"/>
              <a:buFont typeface="Arial"/>
              <a:buNone/>
            </a:pPr>
            <a:r>
              <a:t/>
            </a:r>
            <a:endParaRPr sz="1900">
              <a:solidFill>
                <a:srgbClr val="5B636F"/>
              </a:solidFill>
              <a:latin typeface="Poppins"/>
              <a:ea typeface="Poppins"/>
              <a:cs typeface="Poppins"/>
              <a:sym typeface="Poppins"/>
            </a:endParaRPr>
          </a:p>
        </p:txBody>
      </p:sp>
      <p:graphicFrame>
        <p:nvGraphicFramePr>
          <p:cNvPr id="102" name="Google Shape;102;g29b15032e6a_0_20"/>
          <p:cNvGraphicFramePr/>
          <p:nvPr/>
        </p:nvGraphicFramePr>
        <p:xfrm>
          <a:off x="807300" y="4393325"/>
          <a:ext cx="3000000" cy="3000000"/>
        </p:xfrm>
        <a:graphic>
          <a:graphicData uri="http://schemas.openxmlformats.org/drawingml/2006/table">
            <a:tbl>
              <a:tblPr>
                <a:noFill/>
                <a:tableStyleId>{82F69E28-8C50-4F90-A144-A48692E291B6}</a:tableStyleId>
              </a:tblPr>
              <a:tblGrid>
                <a:gridCol w="5849075"/>
              </a:tblGrid>
              <a:tr h="12700">
                <a:tc>
                  <a:txBody>
                    <a:bodyPr/>
                    <a:lstStyle/>
                    <a:p>
                      <a:pPr indent="0" lvl="0" marL="0" rtl="0" algn="l">
                        <a:lnSpc>
                          <a:spcPct val="115000"/>
                        </a:lnSpc>
                        <a:spcBef>
                          <a:spcPts val="0"/>
                        </a:spcBef>
                        <a:spcAft>
                          <a:spcPts val="0"/>
                        </a:spcAft>
                        <a:buNone/>
                      </a:pPr>
                      <a:r>
                        <a:rPr b="1" lang="en-GB" sz="1300">
                          <a:solidFill>
                            <a:srgbClr val="444444"/>
                          </a:solidFill>
                          <a:highlight>
                            <a:srgbClr val="F0F0F0"/>
                          </a:highlight>
                          <a:latin typeface="Consolas"/>
                          <a:ea typeface="Consolas"/>
                          <a:cs typeface="Consolas"/>
                          <a:sym typeface="Consolas"/>
                        </a:rPr>
                        <a:t>abp new</a:t>
                      </a:r>
                      <a:r>
                        <a:rPr lang="en-GB" sz="1300">
                          <a:solidFill>
                            <a:srgbClr val="444444"/>
                          </a:solidFill>
                          <a:highlight>
                            <a:srgbClr val="F0F0F0"/>
                          </a:highlight>
                          <a:latin typeface="Consolas"/>
                          <a:ea typeface="Consolas"/>
                          <a:cs typeface="Consolas"/>
                          <a:sym typeface="Consolas"/>
                        </a:rPr>
                        <a:t> BookStore -t app -u blazor-webapp</a:t>
                      </a:r>
                      <a:endParaRPr sz="1300"/>
                    </a:p>
                  </a:txBody>
                  <a:tcPr marT="63500" marB="63500" marR="63500" marL="63500">
                    <a:lnL cap="flat" cmpd="sng">
                      <a:solidFill>
                        <a:srgbClr val="C41A16"/>
                      </a:solidFill>
                      <a:prstDash val="solid"/>
                      <a:round/>
                      <a:headEnd len="sm" w="sm" type="none"/>
                      <a:tailEnd len="sm" w="sm" type="none"/>
                    </a:lnL>
                    <a:lnR cap="flat" cmpd="sng">
                      <a:solidFill>
                        <a:srgbClr val="C41A16"/>
                      </a:solidFill>
                      <a:prstDash val="solid"/>
                      <a:round/>
                      <a:headEnd len="sm" w="sm" type="none"/>
                      <a:tailEnd len="sm" w="sm" type="none"/>
                    </a:lnR>
                    <a:lnT cap="flat" cmpd="sng">
                      <a:solidFill>
                        <a:srgbClr val="C41A16"/>
                      </a:solidFill>
                      <a:prstDash val="solid"/>
                      <a:round/>
                      <a:headEnd len="sm" w="sm" type="none"/>
                      <a:tailEnd len="sm" w="sm" type="none"/>
                    </a:lnT>
                    <a:lnB cap="flat" cmpd="sng">
                      <a:solidFill>
                        <a:srgbClr val="C41A16"/>
                      </a:solidFill>
                      <a:prstDash val="solid"/>
                      <a:round/>
                      <a:headEnd len="sm" w="sm" type="none"/>
                      <a:tailEnd len="sm" w="sm" type="none"/>
                    </a:lnB>
                    <a:solidFill>
                      <a:srgbClr val="F0F0F0"/>
                    </a:solidFill>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g2e80b93e309_0_111"/>
          <p:cNvSpPr txBox="1"/>
          <p:nvPr/>
        </p:nvSpPr>
        <p:spPr>
          <a:xfrm>
            <a:off x="714375" y="695325"/>
            <a:ext cx="95487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Blazor Full-Stack Web App UI</a:t>
            </a:r>
            <a:endParaRPr b="1" i="0" sz="3200" u="none" cap="none" strike="noStrike">
              <a:solidFill>
                <a:srgbClr val="292D33"/>
              </a:solidFill>
              <a:latin typeface="Lexend"/>
              <a:ea typeface="Lexend"/>
              <a:cs typeface="Lexend"/>
              <a:sym typeface="Lexend"/>
            </a:endParaRPr>
          </a:p>
        </p:txBody>
      </p:sp>
      <p:sp>
        <p:nvSpPr>
          <p:cNvPr id="108" name="Google Shape;108;g2e80b93e309_0_111"/>
          <p:cNvSpPr txBox="1"/>
          <p:nvPr/>
        </p:nvSpPr>
        <p:spPr>
          <a:xfrm>
            <a:off x="714375" y="1681675"/>
            <a:ext cx="10491900" cy="28629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800"/>
              <a:buFont typeface="Arial"/>
              <a:buNone/>
            </a:pPr>
            <a:r>
              <a:rPr lang="en-GB" sz="1800">
                <a:solidFill>
                  <a:srgbClr val="5B636F"/>
                </a:solidFill>
                <a:latin typeface="Poppins"/>
                <a:ea typeface="Poppins"/>
                <a:cs typeface="Poppins"/>
                <a:sym typeface="Poppins"/>
              </a:rPr>
              <a:t>When you create the project, you will typically see two main projects for Blazor UI, besides other projects:</a:t>
            </a:r>
            <a:endParaRPr sz="1800">
              <a:solidFill>
                <a:srgbClr val="5B636F"/>
              </a:solidFill>
              <a:latin typeface="Poppins"/>
              <a:ea typeface="Poppins"/>
              <a:cs typeface="Poppins"/>
              <a:sym typeface="Poppins"/>
            </a:endParaRPr>
          </a:p>
          <a:p>
            <a:pPr indent="0" lvl="0" marL="0" marR="0" rtl="0" algn="l">
              <a:lnSpc>
                <a:spcPct val="150000"/>
              </a:lnSpc>
              <a:spcBef>
                <a:spcPts val="0"/>
              </a:spcBef>
              <a:spcAft>
                <a:spcPts val="0"/>
              </a:spcAft>
              <a:buClr>
                <a:srgbClr val="000000"/>
              </a:buClr>
              <a:buSzPts val="1800"/>
              <a:buFont typeface="Arial"/>
              <a:buNone/>
            </a:pPr>
            <a:r>
              <a:t/>
            </a:r>
            <a:endParaRPr sz="1800">
              <a:solidFill>
                <a:srgbClr val="5B636F"/>
              </a:solidFill>
              <a:latin typeface="Poppins"/>
              <a:ea typeface="Poppins"/>
              <a:cs typeface="Poppins"/>
              <a:sym typeface="Poppins"/>
            </a:endParaRPr>
          </a:p>
          <a:p>
            <a:pPr indent="-342900" lvl="0" marL="457200" marR="0" rtl="0" algn="l">
              <a:lnSpc>
                <a:spcPct val="150000"/>
              </a:lnSpc>
              <a:spcBef>
                <a:spcPts val="0"/>
              </a:spcBef>
              <a:spcAft>
                <a:spcPts val="0"/>
              </a:spcAft>
              <a:buClr>
                <a:srgbClr val="5B636F"/>
              </a:buClr>
              <a:buSzPts val="1800"/>
              <a:buFont typeface="Poppins"/>
              <a:buChar char="●"/>
            </a:pPr>
            <a:r>
              <a:rPr b="1" lang="en-GB" sz="1800">
                <a:solidFill>
                  <a:srgbClr val="5B636F"/>
                </a:solidFill>
                <a:latin typeface="Poppins"/>
                <a:ea typeface="Poppins"/>
                <a:cs typeface="Poppins"/>
                <a:sym typeface="Poppins"/>
              </a:rPr>
              <a:t>*.Blazor </a:t>
            </a:r>
            <a:r>
              <a:rPr lang="en-GB" sz="1800">
                <a:solidFill>
                  <a:srgbClr val="5B636F"/>
                </a:solidFill>
                <a:latin typeface="Poppins"/>
                <a:ea typeface="Poppins"/>
                <a:cs typeface="Poppins"/>
                <a:sym typeface="Poppins"/>
              </a:rPr>
              <a:t>(startup project of your application and contains the </a:t>
            </a:r>
            <a:r>
              <a:rPr lang="en-GB" sz="1800">
                <a:solidFill>
                  <a:srgbClr val="D63384"/>
                </a:solidFill>
                <a:latin typeface="Poppins"/>
                <a:ea typeface="Poppins"/>
                <a:cs typeface="Poppins"/>
                <a:sym typeface="Poppins"/>
              </a:rPr>
              <a:t>App.razor</a:t>
            </a:r>
            <a:r>
              <a:rPr lang="en-GB" sz="1800">
                <a:solidFill>
                  <a:srgbClr val="5B636F"/>
                </a:solidFill>
                <a:latin typeface="Poppins"/>
                <a:ea typeface="Poppins"/>
                <a:cs typeface="Poppins"/>
                <a:sym typeface="Poppins"/>
              </a:rPr>
              <a:t> component, which is the root component of your application)</a:t>
            </a:r>
            <a:endParaRPr sz="1800">
              <a:solidFill>
                <a:srgbClr val="5B636F"/>
              </a:solidFill>
              <a:latin typeface="Poppins"/>
              <a:ea typeface="Poppins"/>
              <a:cs typeface="Poppins"/>
              <a:sym typeface="Poppins"/>
            </a:endParaRPr>
          </a:p>
          <a:p>
            <a:pPr indent="0" lvl="0" marL="0" marR="0" rtl="0" algn="l">
              <a:lnSpc>
                <a:spcPct val="150000"/>
              </a:lnSpc>
              <a:spcBef>
                <a:spcPts val="0"/>
              </a:spcBef>
              <a:spcAft>
                <a:spcPts val="0"/>
              </a:spcAft>
              <a:buNone/>
            </a:pPr>
            <a:r>
              <a:t/>
            </a:r>
            <a:endParaRPr sz="1800">
              <a:solidFill>
                <a:srgbClr val="5B636F"/>
              </a:solidFill>
              <a:latin typeface="Poppins"/>
              <a:ea typeface="Poppins"/>
              <a:cs typeface="Poppins"/>
              <a:sym typeface="Poppins"/>
            </a:endParaRPr>
          </a:p>
          <a:p>
            <a:pPr indent="-342900" lvl="0" marL="457200" marR="0" rtl="0" algn="l">
              <a:lnSpc>
                <a:spcPct val="150000"/>
              </a:lnSpc>
              <a:spcBef>
                <a:spcPts val="0"/>
              </a:spcBef>
              <a:spcAft>
                <a:spcPts val="0"/>
              </a:spcAft>
              <a:buClr>
                <a:srgbClr val="5B636F"/>
              </a:buClr>
              <a:buSzPts val="1800"/>
              <a:buFont typeface="Poppins"/>
              <a:buChar char="●"/>
            </a:pPr>
            <a:r>
              <a:rPr b="1" lang="en-GB" sz="1800">
                <a:solidFill>
                  <a:srgbClr val="5B636F"/>
                </a:solidFill>
                <a:latin typeface="Poppins"/>
                <a:ea typeface="Poppins"/>
                <a:cs typeface="Poppins"/>
                <a:sym typeface="Poppins"/>
              </a:rPr>
              <a:t>*.Blazor.Client</a:t>
            </a:r>
            <a:endParaRPr b="1" sz="1800">
              <a:solidFill>
                <a:srgbClr val="5B636F"/>
              </a:solidFill>
              <a:latin typeface="Poppins"/>
              <a:ea typeface="Poppins"/>
              <a:cs typeface="Poppins"/>
              <a:sym typeface="Poppi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2" name="Shape 112"/>
        <p:cNvGrpSpPr/>
        <p:nvPr/>
      </p:nvGrpSpPr>
      <p:grpSpPr>
        <a:xfrm>
          <a:off x="0" y="0"/>
          <a:ext cx="0" cy="0"/>
          <a:chOff x="0" y="0"/>
          <a:chExt cx="0" cy="0"/>
        </a:xfrm>
      </p:grpSpPr>
      <p:sp>
        <p:nvSpPr>
          <p:cNvPr id="113" name="Google Shape;113;g2e80b93e309_0_2"/>
          <p:cNvSpPr txBox="1"/>
          <p:nvPr/>
        </p:nvSpPr>
        <p:spPr>
          <a:xfrm>
            <a:off x="714375" y="695325"/>
            <a:ext cx="95487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200"/>
              <a:buFont typeface="Arial"/>
              <a:buNone/>
            </a:pPr>
            <a:r>
              <a:rPr b="1" lang="en-GB" sz="3200">
                <a:solidFill>
                  <a:srgbClr val="D63384"/>
                </a:solidFill>
                <a:latin typeface="Lexend"/>
                <a:ea typeface="Lexend"/>
                <a:cs typeface="Lexend"/>
                <a:sym typeface="Lexend"/>
              </a:rPr>
              <a:t>IBlockUiService </a:t>
            </a:r>
            <a:r>
              <a:rPr b="1" lang="en-GB" sz="3200">
                <a:solidFill>
                  <a:srgbClr val="292D33"/>
                </a:solidFill>
                <a:latin typeface="Lexend"/>
                <a:ea typeface="Lexend"/>
                <a:cs typeface="Lexend"/>
                <a:sym typeface="Lexend"/>
              </a:rPr>
              <a:t>for Blazor UI</a:t>
            </a:r>
            <a:endParaRPr b="1" i="0" sz="3200" u="none" cap="none" strike="noStrike">
              <a:solidFill>
                <a:srgbClr val="292D33"/>
              </a:solidFill>
              <a:latin typeface="Lexend"/>
              <a:ea typeface="Lexend"/>
              <a:cs typeface="Lexend"/>
              <a:sym typeface="Lexend"/>
            </a:endParaRPr>
          </a:p>
        </p:txBody>
      </p:sp>
      <p:sp>
        <p:nvSpPr>
          <p:cNvPr id="114" name="Google Shape;114;g2e80b93e309_0_2"/>
          <p:cNvSpPr txBox="1"/>
          <p:nvPr/>
        </p:nvSpPr>
        <p:spPr>
          <a:xfrm>
            <a:off x="6430350" y="4081538"/>
            <a:ext cx="5504100" cy="10404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0"/>
              </a:spcBef>
              <a:spcAft>
                <a:spcPts val="0"/>
              </a:spcAft>
              <a:buNone/>
            </a:pPr>
            <a:r>
              <a:rPr b="1" lang="en-GB" sz="1100">
                <a:solidFill>
                  <a:srgbClr val="006A00"/>
                </a:solidFill>
                <a:highlight>
                  <a:srgbClr val="FFFFFF"/>
                </a:highlight>
                <a:latin typeface="Consolas"/>
                <a:ea typeface="Consolas"/>
                <a:cs typeface="Consolas"/>
                <a:sym typeface="Consolas"/>
              </a:rPr>
              <a:t>//Blocking the element</a:t>
            </a:r>
            <a:br>
              <a:rPr lang="en-GB" sz="1100">
                <a:solidFill>
                  <a:srgbClr val="AA0D91"/>
                </a:solidFill>
                <a:highlight>
                  <a:srgbClr val="FFFFFF"/>
                </a:highlight>
                <a:latin typeface="Consolas"/>
                <a:ea typeface="Consolas"/>
                <a:cs typeface="Consolas"/>
                <a:sym typeface="Consolas"/>
              </a:rPr>
            </a:br>
            <a:r>
              <a:rPr lang="en-GB" sz="1100">
                <a:solidFill>
                  <a:srgbClr val="AA0D91"/>
                </a:solidFill>
                <a:highlight>
                  <a:srgbClr val="FFFFFF"/>
                </a:highlight>
                <a:latin typeface="Consolas"/>
                <a:ea typeface="Consolas"/>
                <a:cs typeface="Consolas"/>
                <a:sym typeface="Consolas"/>
              </a:rPr>
              <a:t>await</a:t>
            </a:r>
            <a:r>
              <a:rPr lang="en-GB" sz="1100">
                <a:highlight>
                  <a:srgbClr val="FFFFFF"/>
                </a:highlight>
                <a:latin typeface="Consolas"/>
                <a:ea typeface="Consolas"/>
                <a:cs typeface="Consolas"/>
                <a:sym typeface="Consolas"/>
              </a:rPr>
              <a:t> _blockUiService.Block(selectors: </a:t>
            </a:r>
            <a:r>
              <a:rPr lang="en-GB" sz="1100">
                <a:solidFill>
                  <a:srgbClr val="C41A16"/>
                </a:solidFill>
                <a:highlight>
                  <a:srgbClr val="FFFFFF"/>
                </a:highlight>
                <a:latin typeface="Consolas"/>
                <a:ea typeface="Consolas"/>
                <a:cs typeface="Consolas"/>
                <a:sym typeface="Consolas"/>
              </a:rPr>
              <a:t>"#MySelectors"</a:t>
            </a:r>
            <a:r>
              <a:rPr lang="en-GB" sz="1100">
                <a:highlight>
                  <a:srgbClr val="FFFFFF"/>
                </a:highlight>
                <a:latin typeface="Consolas"/>
                <a:ea typeface="Consolas"/>
                <a:cs typeface="Consolas"/>
                <a:sym typeface="Consolas"/>
              </a:rPr>
              <a:t>, busy: </a:t>
            </a:r>
            <a:r>
              <a:rPr lang="en-GB" sz="1100">
                <a:solidFill>
                  <a:srgbClr val="AA0D91"/>
                </a:solidFill>
                <a:highlight>
                  <a:srgbClr val="FFFFFF"/>
                </a:highlight>
                <a:latin typeface="Consolas"/>
                <a:ea typeface="Consolas"/>
                <a:cs typeface="Consolas"/>
                <a:sym typeface="Consolas"/>
              </a:rPr>
              <a:t>true</a:t>
            </a:r>
            <a:r>
              <a:rPr lang="en-GB" sz="1100">
                <a:highlight>
                  <a:srgbClr val="FFFFFF"/>
                </a:highlight>
                <a:latin typeface="Consolas"/>
                <a:ea typeface="Consolas"/>
                <a:cs typeface="Consolas"/>
                <a:sym typeface="Consolas"/>
              </a:rPr>
              <a:t>);</a:t>
            </a:r>
            <a:br>
              <a:rPr lang="en-GB" sz="1100">
                <a:highlight>
                  <a:srgbClr val="FFFFFF"/>
                </a:highlight>
                <a:latin typeface="Consolas"/>
                <a:ea typeface="Consolas"/>
                <a:cs typeface="Consolas"/>
                <a:sym typeface="Consolas"/>
              </a:rPr>
            </a:br>
            <a:br>
              <a:rPr lang="en-GB" sz="1100">
                <a:highlight>
                  <a:srgbClr val="FFFFFF"/>
                </a:highlight>
                <a:latin typeface="Consolas"/>
                <a:ea typeface="Consolas"/>
                <a:cs typeface="Consolas"/>
                <a:sym typeface="Consolas"/>
              </a:rPr>
            </a:br>
            <a:r>
              <a:rPr b="1" lang="en-GB" sz="1100">
                <a:solidFill>
                  <a:srgbClr val="006A00"/>
                </a:solidFill>
                <a:highlight>
                  <a:srgbClr val="FFFFFF"/>
                </a:highlight>
                <a:latin typeface="Consolas"/>
                <a:ea typeface="Consolas"/>
                <a:cs typeface="Consolas"/>
                <a:sym typeface="Consolas"/>
              </a:rPr>
              <a:t>//Unblocking the element</a:t>
            </a:r>
            <a:br>
              <a:rPr lang="en-GB" sz="1100">
                <a:highlight>
                  <a:srgbClr val="FFFFFF"/>
                </a:highlight>
                <a:latin typeface="Consolas"/>
                <a:ea typeface="Consolas"/>
                <a:cs typeface="Consolas"/>
                <a:sym typeface="Consolas"/>
              </a:rPr>
            </a:br>
            <a:r>
              <a:rPr lang="en-GB" sz="1100">
                <a:solidFill>
                  <a:srgbClr val="AA0D91"/>
                </a:solidFill>
                <a:highlight>
                  <a:srgbClr val="FFFFFF"/>
                </a:highlight>
                <a:latin typeface="Consolas"/>
                <a:ea typeface="Consolas"/>
                <a:cs typeface="Consolas"/>
                <a:sym typeface="Consolas"/>
              </a:rPr>
              <a:t>await</a:t>
            </a:r>
            <a:r>
              <a:rPr lang="en-GB" sz="1100">
                <a:highlight>
                  <a:srgbClr val="FFFFFF"/>
                </a:highlight>
                <a:latin typeface="Consolas"/>
                <a:ea typeface="Consolas"/>
                <a:cs typeface="Consolas"/>
                <a:sym typeface="Consolas"/>
              </a:rPr>
              <a:t> _blockUiService.UnBlock(selectors: </a:t>
            </a:r>
            <a:r>
              <a:rPr lang="en-GB" sz="1100">
                <a:solidFill>
                  <a:srgbClr val="C41A16"/>
                </a:solidFill>
                <a:highlight>
                  <a:srgbClr val="FFFFFF"/>
                </a:highlight>
                <a:latin typeface="Consolas"/>
                <a:ea typeface="Consolas"/>
                <a:cs typeface="Consolas"/>
                <a:sym typeface="Consolas"/>
              </a:rPr>
              <a:t>"#MySelectors"</a:t>
            </a:r>
            <a:r>
              <a:rPr lang="en-GB" sz="1100">
                <a:highlight>
                  <a:srgbClr val="FFFFFF"/>
                </a:highlight>
                <a:latin typeface="Consolas"/>
                <a:ea typeface="Consolas"/>
                <a:cs typeface="Consolas"/>
                <a:sym typeface="Consolas"/>
              </a:rPr>
              <a:t>);</a:t>
            </a:r>
            <a:endParaRPr b="1" sz="1800">
              <a:solidFill>
                <a:srgbClr val="5B636F"/>
              </a:solidFill>
              <a:latin typeface="Poppins"/>
              <a:ea typeface="Poppins"/>
              <a:cs typeface="Poppins"/>
              <a:sym typeface="Poppins"/>
            </a:endParaRPr>
          </a:p>
        </p:txBody>
      </p:sp>
      <p:pic>
        <p:nvPicPr>
          <p:cNvPr id="115" name="Google Shape;115;g2e80b93e309_0_2"/>
          <p:cNvPicPr preferRelativeResize="0"/>
          <p:nvPr/>
        </p:nvPicPr>
        <p:blipFill>
          <a:blip r:embed="rId4">
            <a:alphaModFix/>
          </a:blip>
          <a:stretch>
            <a:fillRect/>
          </a:stretch>
        </p:blipFill>
        <p:spPr>
          <a:xfrm>
            <a:off x="714375" y="1453075"/>
            <a:ext cx="5621324" cy="4750026"/>
          </a:xfrm>
          <a:prstGeom prst="rect">
            <a:avLst/>
          </a:prstGeom>
          <a:noFill/>
          <a:ln>
            <a:noFill/>
          </a:ln>
        </p:spPr>
      </p:pic>
      <p:sp>
        <p:nvSpPr>
          <p:cNvPr id="116" name="Google Shape;116;g2e80b93e309_0_2"/>
          <p:cNvSpPr txBox="1"/>
          <p:nvPr/>
        </p:nvSpPr>
        <p:spPr>
          <a:xfrm>
            <a:off x="6430350" y="2372288"/>
            <a:ext cx="5504100" cy="14298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0"/>
              </a:spcBef>
              <a:spcAft>
                <a:spcPts val="0"/>
              </a:spcAft>
              <a:buNone/>
            </a:pPr>
            <a:r>
              <a:rPr b="1" lang="en-GB" sz="1100">
                <a:solidFill>
                  <a:srgbClr val="006A00"/>
                </a:solidFill>
                <a:highlight>
                  <a:srgbClr val="FFFFFF"/>
                </a:highlight>
                <a:latin typeface="Consolas"/>
                <a:ea typeface="Consolas"/>
                <a:cs typeface="Consolas"/>
                <a:sym typeface="Consolas"/>
              </a:rPr>
              <a:t>//Inject the </a:t>
            </a:r>
            <a:r>
              <a:rPr b="1" lang="en-GB" sz="1100">
                <a:solidFill>
                  <a:srgbClr val="D63384"/>
                </a:solidFill>
                <a:highlight>
                  <a:srgbClr val="FFFFFF"/>
                </a:highlight>
                <a:latin typeface="Consolas"/>
                <a:ea typeface="Consolas"/>
                <a:cs typeface="Consolas"/>
                <a:sym typeface="Consolas"/>
              </a:rPr>
              <a:t>IBlockUiService</a:t>
            </a:r>
            <a:br>
              <a:rPr lang="en-GB" sz="1100">
                <a:solidFill>
                  <a:srgbClr val="AA0D91"/>
                </a:solidFill>
                <a:highlight>
                  <a:srgbClr val="FFFFFF"/>
                </a:highlight>
                <a:latin typeface="Consolas"/>
                <a:ea typeface="Consolas"/>
                <a:cs typeface="Consolas"/>
                <a:sym typeface="Consolas"/>
              </a:rPr>
            </a:br>
            <a:r>
              <a:rPr lang="en-GB" sz="1100">
                <a:solidFill>
                  <a:srgbClr val="AA0D91"/>
                </a:solidFill>
                <a:highlight>
                  <a:srgbClr val="FFFFFF"/>
                </a:highlight>
                <a:latin typeface="Consolas"/>
                <a:ea typeface="Consolas"/>
                <a:cs typeface="Consolas"/>
                <a:sym typeface="Consolas"/>
              </a:rPr>
              <a:t>private</a:t>
            </a:r>
            <a:r>
              <a:rPr lang="en-GB" sz="1100">
                <a:solidFill>
                  <a:schemeClr val="dk1"/>
                </a:solidFill>
                <a:highlight>
                  <a:srgbClr val="FFFFFF"/>
                </a:highlight>
                <a:latin typeface="Consolas"/>
                <a:ea typeface="Consolas"/>
                <a:cs typeface="Consolas"/>
                <a:sym typeface="Consolas"/>
              </a:rPr>
              <a:t> </a:t>
            </a:r>
            <a:r>
              <a:rPr lang="en-GB" sz="1100">
                <a:solidFill>
                  <a:srgbClr val="AA0D91"/>
                </a:solidFill>
                <a:highlight>
                  <a:srgbClr val="FFFFFF"/>
                </a:highlight>
                <a:latin typeface="Consolas"/>
                <a:ea typeface="Consolas"/>
                <a:cs typeface="Consolas"/>
                <a:sym typeface="Consolas"/>
              </a:rPr>
              <a:t>readonly</a:t>
            </a:r>
            <a:r>
              <a:rPr lang="en-GB" sz="1100">
                <a:solidFill>
                  <a:schemeClr val="dk1"/>
                </a:solidFill>
                <a:highlight>
                  <a:srgbClr val="FFFFFF"/>
                </a:highlight>
                <a:latin typeface="Consolas"/>
                <a:ea typeface="Consolas"/>
                <a:cs typeface="Consolas"/>
                <a:sym typeface="Consolas"/>
              </a:rPr>
              <a:t> IBlockUiService _blockUiService;</a:t>
            </a:r>
            <a:br>
              <a:rPr lang="en-GB" sz="1100">
                <a:solidFill>
                  <a:schemeClr val="dk1"/>
                </a:solidFill>
                <a:highlight>
                  <a:srgbClr val="FFFFFF"/>
                </a:highlight>
                <a:latin typeface="Consolas"/>
                <a:ea typeface="Consolas"/>
                <a:cs typeface="Consolas"/>
                <a:sym typeface="Consolas"/>
              </a:rPr>
            </a:br>
            <a:br>
              <a:rPr lang="en-GB" sz="1100">
                <a:solidFill>
                  <a:schemeClr val="dk1"/>
                </a:solidFill>
                <a:highlight>
                  <a:srgbClr val="FFFFFF"/>
                </a:highlight>
                <a:latin typeface="Consolas"/>
                <a:ea typeface="Consolas"/>
                <a:cs typeface="Consolas"/>
                <a:sym typeface="Consolas"/>
              </a:rPr>
            </a:br>
            <a:r>
              <a:rPr lang="en-GB" sz="1100">
                <a:solidFill>
                  <a:srgbClr val="AA0D91"/>
                </a:solidFill>
                <a:highlight>
                  <a:srgbClr val="FFFFFF"/>
                </a:highlight>
                <a:latin typeface="Consolas"/>
                <a:ea typeface="Consolas"/>
                <a:cs typeface="Consolas"/>
                <a:sym typeface="Consolas"/>
              </a:rPr>
              <a:t>public</a:t>
            </a:r>
            <a:r>
              <a:rPr lang="en-GB" sz="1100">
                <a:solidFill>
                  <a:schemeClr val="dk1"/>
                </a:solidFill>
                <a:highlight>
                  <a:srgbClr val="FFFFFF"/>
                </a:highlight>
                <a:latin typeface="Consolas"/>
                <a:ea typeface="Consolas"/>
                <a:cs typeface="Consolas"/>
                <a:sym typeface="Consolas"/>
              </a:rPr>
              <a:t> </a:t>
            </a:r>
            <a:r>
              <a:rPr lang="en-GB" sz="1100">
                <a:solidFill>
                  <a:srgbClr val="1C00CF"/>
                </a:solidFill>
                <a:highlight>
                  <a:srgbClr val="FFFFFF"/>
                </a:highlight>
                <a:latin typeface="Consolas"/>
                <a:ea typeface="Consolas"/>
                <a:cs typeface="Consolas"/>
                <a:sym typeface="Consolas"/>
              </a:rPr>
              <a:t>MyClass</a:t>
            </a:r>
            <a:r>
              <a:rPr lang="en-GB" sz="1100">
                <a:solidFill>
                  <a:schemeClr val="dk1"/>
                </a:solidFill>
                <a:highlight>
                  <a:srgbClr val="FFFFFF"/>
                </a:highlight>
                <a:latin typeface="Consolas"/>
                <a:ea typeface="Consolas"/>
                <a:cs typeface="Consolas"/>
                <a:sym typeface="Consolas"/>
              </a:rPr>
              <a:t>(</a:t>
            </a:r>
            <a:r>
              <a:rPr lang="en-GB" sz="1100">
                <a:solidFill>
                  <a:srgbClr val="5C2699"/>
                </a:solidFill>
                <a:highlight>
                  <a:srgbClr val="FFFFFF"/>
                </a:highlight>
                <a:latin typeface="Consolas"/>
                <a:ea typeface="Consolas"/>
                <a:cs typeface="Consolas"/>
                <a:sym typeface="Consolas"/>
              </a:rPr>
              <a:t>IBlockUiService _blockUiService</a:t>
            </a:r>
            <a:r>
              <a:rPr lang="en-GB" sz="1100">
                <a:solidFill>
                  <a:schemeClr val="dk1"/>
                </a:solidFill>
                <a:highlight>
                  <a:srgbClr val="FFFFFF"/>
                </a:highlight>
                <a:latin typeface="Consolas"/>
                <a:ea typeface="Consolas"/>
                <a:cs typeface="Consolas"/>
                <a:sym typeface="Consolas"/>
              </a:rPr>
              <a:t>)</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_blockUiService = blockUiService;</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a:t>
            </a:r>
            <a:endParaRPr b="1" sz="1800">
              <a:solidFill>
                <a:srgbClr val="5B636F"/>
              </a:solidFill>
              <a:latin typeface="Poppins"/>
              <a:ea typeface="Poppins"/>
              <a:cs typeface="Poppins"/>
              <a:sym typeface="Poppi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0" name="Shape 120"/>
        <p:cNvGrpSpPr/>
        <p:nvPr/>
      </p:nvGrpSpPr>
      <p:grpSpPr>
        <a:xfrm>
          <a:off x="0" y="0"/>
          <a:ext cx="0" cy="0"/>
          <a:chOff x="0" y="0"/>
          <a:chExt cx="0" cy="0"/>
        </a:xfrm>
      </p:grpSpPr>
      <p:sp>
        <p:nvSpPr>
          <p:cNvPr id="121" name="Google Shape;121;g2e80b93e309_0_7"/>
          <p:cNvSpPr txBox="1"/>
          <p:nvPr/>
        </p:nvSpPr>
        <p:spPr>
          <a:xfrm>
            <a:off x="714375" y="695325"/>
            <a:ext cx="95487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Case-Insensitive Indexes for MongoDB</a:t>
            </a:r>
            <a:endParaRPr b="1" i="0" sz="3200" u="none" cap="none" strike="noStrike">
              <a:solidFill>
                <a:srgbClr val="292D33"/>
              </a:solidFill>
              <a:latin typeface="Lexend"/>
              <a:ea typeface="Lexend"/>
              <a:cs typeface="Lexend"/>
              <a:sym typeface="Lexend"/>
            </a:endParaRPr>
          </a:p>
        </p:txBody>
      </p:sp>
      <p:sp>
        <p:nvSpPr>
          <p:cNvPr id="122" name="Google Shape;122;g2e80b93e309_0_7"/>
          <p:cNvSpPr txBox="1"/>
          <p:nvPr/>
        </p:nvSpPr>
        <p:spPr>
          <a:xfrm>
            <a:off x="790450" y="1518900"/>
            <a:ext cx="9665700" cy="405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100">
                <a:solidFill>
                  <a:srgbClr val="0000FF"/>
                </a:solidFill>
                <a:highlight>
                  <a:srgbClr val="FFFFFF"/>
                </a:highlight>
                <a:latin typeface="Consolas"/>
                <a:ea typeface="Consolas"/>
                <a:cs typeface="Consolas"/>
                <a:sym typeface="Consolas"/>
              </a:rPr>
              <a:t>protected</a:t>
            </a:r>
            <a:r>
              <a:rPr lang="en-GB" sz="1100">
                <a:solidFill>
                  <a:schemeClr val="dk1"/>
                </a:solidFill>
                <a:highlight>
                  <a:srgbClr val="FFFFFF"/>
                </a:highlight>
                <a:latin typeface="Consolas"/>
                <a:ea typeface="Consolas"/>
                <a:cs typeface="Consolas"/>
                <a:sym typeface="Consolas"/>
              </a:rPr>
              <a:t> </a:t>
            </a:r>
            <a:r>
              <a:rPr lang="en-GB" sz="1100">
                <a:solidFill>
                  <a:srgbClr val="0000FF"/>
                </a:solidFill>
                <a:highlight>
                  <a:srgbClr val="FFFFFF"/>
                </a:highlight>
                <a:latin typeface="Consolas"/>
                <a:ea typeface="Consolas"/>
                <a:cs typeface="Consolas"/>
                <a:sym typeface="Consolas"/>
              </a:rPr>
              <a:t>override</a:t>
            </a:r>
            <a:r>
              <a:rPr lang="en-GB" sz="1100">
                <a:solidFill>
                  <a:schemeClr val="dk1"/>
                </a:solidFill>
                <a:highlight>
                  <a:srgbClr val="FFFFFF"/>
                </a:highlight>
                <a:latin typeface="Consolas"/>
                <a:ea typeface="Consolas"/>
                <a:cs typeface="Consolas"/>
                <a:sym typeface="Consolas"/>
              </a:rPr>
              <a:t> </a:t>
            </a:r>
            <a:r>
              <a:rPr lang="en-GB" sz="1100">
                <a:solidFill>
                  <a:srgbClr val="0000FF"/>
                </a:solidFill>
                <a:highlight>
                  <a:srgbClr val="FFFFFF"/>
                </a:highlight>
                <a:latin typeface="Consolas"/>
                <a:ea typeface="Consolas"/>
                <a:cs typeface="Consolas"/>
                <a:sym typeface="Consolas"/>
              </a:rPr>
              <a:t>void</a:t>
            </a:r>
            <a:r>
              <a:rPr lang="en-GB" sz="1100">
                <a:solidFill>
                  <a:schemeClr val="dk1"/>
                </a:solidFill>
                <a:highlight>
                  <a:srgbClr val="FFFFFF"/>
                </a:highlight>
                <a:latin typeface="Consolas"/>
                <a:ea typeface="Consolas"/>
                <a:cs typeface="Consolas"/>
                <a:sym typeface="Consolas"/>
              </a:rPr>
              <a:t> </a:t>
            </a:r>
            <a:r>
              <a:rPr lang="en-GB" sz="1100">
                <a:solidFill>
                  <a:srgbClr val="A31515"/>
                </a:solidFill>
                <a:highlight>
                  <a:srgbClr val="FFFFFF"/>
                </a:highlight>
                <a:latin typeface="Consolas"/>
                <a:ea typeface="Consolas"/>
                <a:cs typeface="Consolas"/>
                <a:sym typeface="Consolas"/>
              </a:rPr>
              <a:t>CreateModel</a:t>
            </a:r>
            <a:r>
              <a:rPr lang="en-GB" sz="1100">
                <a:solidFill>
                  <a:schemeClr val="dk1"/>
                </a:solidFill>
                <a:highlight>
                  <a:srgbClr val="FFFFFF"/>
                </a:highlight>
                <a:latin typeface="Consolas"/>
                <a:ea typeface="Consolas"/>
                <a:cs typeface="Consolas"/>
                <a:sym typeface="Consolas"/>
              </a:rPr>
              <a:t>(IMongoModelBuilder modelBuilder)</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a:t>
            </a:r>
            <a:r>
              <a:rPr lang="en-GB" sz="1100">
                <a:solidFill>
                  <a:srgbClr val="0000FF"/>
                </a:solidFill>
                <a:highlight>
                  <a:srgbClr val="FFFFFF"/>
                </a:highlight>
                <a:latin typeface="Consolas"/>
                <a:ea typeface="Consolas"/>
                <a:cs typeface="Consolas"/>
                <a:sym typeface="Consolas"/>
              </a:rPr>
              <a:t>base</a:t>
            </a:r>
            <a:r>
              <a:rPr lang="en-GB" sz="1100">
                <a:solidFill>
                  <a:schemeClr val="dk1"/>
                </a:solidFill>
                <a:highlight>
                  <a:srgbClr val="FFFFFF"/>
                </a:highlight>
                <a:latin typeface="Consolas"/>
                <a:ea typeface="Consolas"/>
                <a:cs typeface="Consolas"/>
                <a:sym typeface="Consolas"/>
              </a:rPr>
              <a:t>.CreateModel(modelBuilder);</a:t>
            </a:r>
            <a:br>
              <a:rPr lang="en-GB" sz="1100">
                <a:solidFill>
                  <a:schemeClr val="dk1"/>
                </a:solidFill>
                <a:highlight>
                  <a:srgbClr val="FFFFFF"/>
                </a:highlight>
                <a:latin typeface="Consolas"/>
                <a:ea typeface="Consolas"/>
                <a:cs typeface="Consolas"/>
                <a:sym typeface="Consolas"/>
              </a:rPr>
            </a:b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modelBuilder.Entity&lt;</a:t>
            </a:r>
            <a:r>
              <a:rPr b="1" lang="en-GB" sz="1100">
                <a:solidFill>
                  <a:schemeClr val="dk1"/>
                </a:solidFill>
                <a:highlight>
                  <a:srgbClr val="FFFFFF"/>
                </a:highlight>
                <a:latin typeface="Consolas"/>
                <a:ea typeface="Consolas"/>
                <a:cs typeface="Consolas"/>
                <a:sym typeface="Consolas"/>
              </a:rPr>
              <a:t>Question</a:t>
            </a:r>
            <a:r>
              <a:rPr lang="en-GB" sz="1100">
                <a:solidFill>
                  <a:schemeClr val="dk1"/>
                </a:solidFill>
                <a:highlight>
                  <a:srgbClr val="FFFFFF"/>
                </a:highlight>
                <a:latin typeface="Consolas"/>
                <a:ea typeface="Consolas"/>
                <a:cs typeface="Consolas"/>
                <a:sym typeface="Consolas"/>
              </a:rPr>
              <a:t>&gt;(b =&gt;</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b.CreateCollectionOptions.</a:t>
            </a:r>
            <a:r>
              <a:rPr b="1" lang="en-GB" sz="1100">
                <a:solidFill>
                  <a:schemeClr val="dk1"/>
                </a:solidFill>
                <a:highlight>
                  <a:srgbClr val="FFFFFF"/>
                </a:highlight>
                <a:latin typeface="Consolas"/>
                <a:ea typeface="Consolas"/>
                <a:cs typeface="Consolas"/>
                <a:sym typeface="Consolas"/>
              </a:rPr>
              <a:t>Collation</a:t>
            </a:r>
            <a:r>
              <a:rPr lang="en-GB" sz="1100">
                <a:solidFill>
                  <a:schemeClr val="dk1"/>
                </a:solidFill>
                <a:highlight>
                  <a:srgbClr val="FFFFFF"/>
                </a:highlight>
                <a:latin typeface="Consolas"/>
                <a:ea typeface="Consolas"/>
                <a:cs typeface="Consolas"/>
                <a:sym typeface="Consolas"/>
              </a:rPr>
              <a:t> = </a:t>
            </a:r>
            <a:r>
              <a:rPr lang="en-GB" sz="1100">
                <a:solidFill>
                  <a:srgbClr val="0000FF"/>
                </a:solidFill>
                <a:highlight>
                  <a:srgbClr val="FFFFFF"/>
                </a:highlight>
                <a:latin typeface="Consolas"/>
                <a:ea typeface="Consolas"/>
                <a:cs typeface="Consolas"/>
                <a:sym typeface="Consolas"/>
              </a:rPr>
              <a:t>new</a:t>
            </a:r>
            <a:r>
              <a:rPr lang="en-GB" sz="1100">
                <a:solidFill>
                  <a:schemeClr val="dk1"/>
                </a:solidFill>
                <a:highlight>
                  <a:srgbClr val="FFFFFF"/>
                </a:highlight>
                <a:latin typeface="Consolas"/>
                <a:ea typeface="Consolas"/>
                <a:cs typeface="Consolas"/>
                <a:sym typeface="Consolas"/>
              </a:rPr>
              <a:t> Collation(locale:</a:t>
            </a:r>
            <a:r>
              <a:rPr lang="en-GB" sz="1100">
                <a:solidFill>
                  <a:srgbClr val="A31515"/>
                </a:solidFill>
                <a:highlight>
                  <a:srgbClr val="FFFFFF"/>
                </a:highlight>
                <a:latin typeface="Consolas"/>
                <a:ea typeface="Consolas"/>
                <a:cs typeface="Consolas"/>
                <a:sym typeface="Consolas"/>
              </a:rPr>
              <a:t>"en_US"</a:t>
            </a:r>
            <a:r>
              <a:rPr lang="en-GB" sz="1100">
                <a:solidFill>
                  <a:schemeClr val="dk1"/>
                </a:solidFill>
                <a:highlight>
                  <a:srgbClr val="FFFFFF"/>
                </a:highlight>
                <a:latin typeface="Consolas"/>
                <a:ea typeface="Consolas"/>
                <a:cs typeface="Consolas"/>
                <a:sym typeface="Consolas"/>
              </a:rPr>
              <a:t>, strength: CollationStrength.Secondary);</a:t>
            </a:r>
            <a:br>
              <a:rPr lang="en-GB" sz="1100">
                <a:solidFill>
                  <a:schemeClr val="dk1"/>
                </a:solidFill>
                <a:highlight>
                  <a:srgbClr val="FFFFFF"/>
                </a:highlight>
                <a:latin typeface="Consolas"/>
                <a:ea typeface="Consolas"/>
                <a:cs typeface="Consolas"/>
                <a:sym typeface="Consolas"/>
              </a:rPr>
            </a:b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b.ConfigureIndexes(indexes =&gt;</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indexes.CreateOne(</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a:t>
            </a:r>
            <a:r>
              <a:rPr lang="en-GB" sz="1100">
                <a:solidFill>
                  <a:srgbClr val="0000FF"/>
                </a:solidFill>
                <a:highlight>
                  <a:srgbClr val="FFFFFF"/>
                </a:highlight>
                <a:latin typeface="Consolas"/>
                <a:ea typeface="Consolas"/>
                <a:cs typeface="Consolas"/>
                <a:sym typeface="Consolas"/>
              </a:rPr>
              <a:t>new</a:t>
            </a:r>
            <a:r>
              <a:rPr lang="en-GB" sz="1100">
                <a:solidFill>
                  <a:schemeClr val="dk1"/>
                </a:solidFill>
                <a:highlight>
                  <a:srgbClr val="FFFFFF"/>
                </a:highlight>
                <a:latin typeface="Consolas"/>
                <a:ea typeface="Consolas"/>
                <a:cs typeface="Consolas"/>
                <a:sym typeface="Consolas"/>
              </a:rPr>
              <a:t> CreateIndexModel&lt;BsonDocument&gt;(</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Builders&lt;BsonDocument&gt;.IndexKeys.Ascending(</a:t>
            </a:r>
            <a:r>
              <a:rPr lang="en-GB" sz="1100">
                <a:solidFill>
                  <a:srgbClr val="A31515"/>
                </a:solidFill>
                <a:highlight>
                  <a:srgbClr val="FFFFFF"/>
                </a:highlight>
                <a:latin typeface="Consolas"/>
                <a:ea typeface="Consolas"/>
                <a:cs typeface="Consolas"/>
                <a:sym typeface="Consolas"/>
              </a:rPr>
              <a:t>"MyProperty"</a:t>
            </a:r>
            <a:r>
              <a:rPr lang="en-GB" sz="1100">
                <a:solidFill>
                  <a:schemeClr val="dk1"/>
                </a:solidFill>
                <a:highlight>
                  <a:srgbClr val="FFFFFF"/>
                </a:highlight>
                <a:latin typeface="Consolas"/>
                <a:ea typeface="Consolas"/>
                <a:cs typeface="Consolas"/>
                <a:sym typeface="Consolas"/>
              </a:rPr>
              <a:t>),</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a:t>
            </a:r>
            <a:r>
              <a:rPr lang="en-GB" sz="1100">
                <a:solidFill>
                  <a:srgbClr val="0000FF"/>
                </a:solidFill>
                <a:highlight>
                  <a:srgbClr val="FFFFFF"/>
                </a:highlight>
                <a:latin typeface="Consolas"/>
                <a:ea typeface="Consolas"/>
                <a:cs typeface="Consolas"/>
                <a:sym typeface="Consolas"/>
              </a:rPr>
              <a:t>new</a:t>
            </a:r>
            <a:r>
              <a:rPr lang="en-GB" sz="1100">
                <a:solidFill>
                  <a:schemeClr val="dk1"/>
                </a:solidFill>
                <a:highlight>
                  <a:srgbClr val="FFFFFF"/>
                </a:highlight>
                <a:latin typeface="Consolas"/>
                <a:ea typeface="Consolas"/>
                <a:cs typeface="Consolas"/>
                <a:sym typeface="Consolas"/>
              </a:rPr>
              <a:t> CreateIndexOptions { Unique = </a:t>
            </a:r>
            <a:r>
              <a:rPr lang="en-GB" sz="1100">
                <a:solidFill>
                  <a:srgbClr val="A31515"/>
                </a:solidFill>
                <a:highlight>
                  <a:srgbClr val="FFFFFF"/>
                </a:highlight>
                <a:latin typeface="Consolas"/>
                <a:ea typeface="Consolas"/>
                <a:cs typeface="Consolas"/>
                <a:sym typeface="Consolas"/>
              </a:rPr>
              <a:t>true</a:t>
            </a:r>
            <a:r>
              <a:rPr lang="en-GB" sz="1100">
                <a:solidFill>
                  <a:schemeClr val="dk1"/>
                </a:solidFill>
                <a:highlight>
                  <a:srgbClr val="FFFFFF"/>
                </a:highlight>
                <a:latin typeface="Consolas"/>
                <a:ea typeface="Consolas"/>
                <a:cs typeface="Consolas"/>
                <a:sym typeface="Consolas"/>
              </a:rPr>
              <a:t> }</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    });</a:t>
            </a:r>
            <a:br>
              <a:rPr lang="en-GB" sz="1100">
                <a:solidFill>
                  <a:schemeClr val="dk1"/>
                </a:solidFill>
                <a:highlight>
                  <a:srgbClr val="FFFFFF"/>
                </a:highlight>
                <a:latin typeface="Consolas"/>
                <a:ea typeface="Consolas"/>
                <a:cs typeface="Consolas"/>
                <a:sym typeface="Consolas"/>
              </a:rPr>
            </a:br>
            <a:r>
              <a:rPr lang="en-GB" sz="1100">
                <a:solidFill>
                  <a:schemeClr val="dk1"/>
                </a:solidFill>
                <a:highlight>
                  <a:srgbClr val="FFFFFF"/>
                </a:highlight>
                <a:latin typeface="Consolas"/>
                <a:ea typeface="Consolas"/>
                <a:cs typeface="Consolas"/>
                <a:sym typeface="Consolas"/>
              </a:rPr>
              <a:t>}</a:t>
            </a:r>
            <a:endParaRPr/>
          </a:p>
        </p:txBody>
      </p:sp>
      <p:sp>
        <p:nvSpPr>
          <p:cNvPr id="123" name="Google Shape;123;g2e80b93e309_0_7"/>
          <p:cNvSpPr txBox="1"/>
          <p:nvPr/>
        </p:nvSpPr>
        <p:spPr>
          <a:xfrm>
            <a:off x="831500" y="5695375"/>
            <a:ext cx="8889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u="sng">
                <a:solidFill>
                  <a:schemeClr val="hlink"/>
                </a:solidFill>
                <a:hlinkClick r:id="rId4"/>
              </a:rPr>
              <a:t>https://docs.abp.io/en/abp/8.2/MongoDB#configure-indexes-and-createcollectionoptions-for-a-collection</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g2e80b93e309_0_12"/>
          <p:cNvSpPr txBox="1"/>
          <p:nvPr/>
        </p:nvSpPr>
        <p:spPr>
          <a:xfrm>
            <a:off x="714375" y="695325"/>
            <a:ext cx="95487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200"/>
              <a:buFont typeface="Arial"/>
              <a:buNone/>
            </a:pPr>
            <a:r>
              <a:rPr b="1" lang="en-GB" sz="3200">
                <a:solidFill>
                  <a:srgbClr val="292D33"/>
                </a:solidFill>
                <a:latin typeface="Lexend"/>
                <a:ea typeface="Lexend"/>
                <a:cs typeface="Lexend"/>
                <a:sym typeface="Lexend"/>
              </a:rPr>
              <a:t>Session Management</a:t>
            </a:r>
            <a:endParaRPr b="1" i="0" sz="3200" u="none" cap="none" strike="noStrike">
              <a:solidFill>
                <a:srgbClr val="292D33"/>
              </a:solidFill>
              <a:latin typeface="Lexend"/>
              <a:ea typeface="Lexend"/>
              <a:cs typeface="Lexend"/>
              <a:sym typeface="Lexend"/>
            </a:endParaRPr>
          </a:p>
        </p:txBody>
      </p:sp>
      <p:pic>
        <p:nvPicPr>
          <p:cNvPr id="129" name="Google Shape;129;g2e80b93e309_0_12"/>
          <p:cNvPicPr preferRelativeResize="0"/>
          <p:nvPr/>
        </p:nvPicPr>
        <p:blipFill>
          <a:blip r:embed="rId4">
            <a:alphaModFix/>
          </a:blip>
          <a:stretch>
            <a:fillRect/>
          </a:stretch>
        </p:blipFill>
        <p:spPr>
          <a:xfrm>
            <a:off x="755750" y="1643175"/>
            <a:ext cx="5301703" cy="4696650"/>
          </a:xfrm>
          <a:prstGeom prst="rect">
            <a:avLst/>
          </a:prstGeom>
          <a:noFill/>
          <a:ln>
            <a:noFill/>
          </a:ln>
        </p:spPr>
      </p:pic>
      <p:sp>
        <p:nvSpPr>
          <p:cNvPr id="130" name="Google Shape;130;g2e80b93e309_0_12"/>
          <p:cNvSpPr txBox="1"/>
          <p:nvPr/>
        </p:nvSpPr>
        <p:spPr>
          <a:xfrm>
            <a:off x="6284025" y="2295325"/>
            <a:ext cx="5518800" cy="3740400"/>
          </a:xfrm>
          <a:prstGeom prst="rect">
            <a:avLst/>
          </a:prstGeom>
          <a:noFill/>
          <a:ln>
            <a:noFill/>
          </a:ln>
        </p:spPr>
        <p:txBody>
          <a:bodyPr anchorCtr="0" anchor="t" bIns="45700" lIns="91425" spcFirstLastPara="1" rIns="91425" wrap="square" tIns="45700">
            <a:spAutoFit/>
          </a:bodyPr>
          <a:lstStyle/>
          <a:p>
            <a:pPr indent="-342900" lvl="0" marL="4572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Prevents concurrent login</a:t>
            </a:r>
            <a:endParaRPr sz="1800">
              <a:solidFill>
                <a:srgbClr val="5B636F"/>
              </a:solidFill>
              <a:latin typeface="Poppins"/>
              <a:ea typeface="Poppins"/>
              <a:cs typeface="Poppins"/>
              <a:sym typeface="Poppins"/>
            </a:endParaRPr>
          </a:p>
          <a:p>
            <a:pPr indent="-342900" lvl="1" marL="9144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From same type of devices</a:t>
            </a:r>
            <a:endParaRPr sz="1800">
              <a:solidFill>
                <a:srgbClr val="5B636F"/>
              </a:solidFill>
              <a:latin typeface="Poppins"/>
              <a:ea typeface="Poppins"/>
              <a:cs typeface="Poppins"/>
              <a:sym typeface="Poppins"/>
            </a:endParaRPr>
          </a:p>
          <a:p>
            <a:pPr indent="-342900" lvl="1" marL="9144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From all devices (mobile, web, etc…)</a:t>
            </a:r>
            <a:endParaRPr sz="1800">
              <a:solidFill>
                <a:srgbClr val="5B636F"/>
              </a:solidFill>
              <a:latin typeface="Poppins"/>
              <a:ea typeface="Poppins"/>
              <a:cs typeface="Poppins"/>
              <a:sym typeface="Poppins"/>
            </a:endParaRPr>
          </a:p>
          <a:p>
            <a:pPr indent="-342900" lvl="1" marL="9144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Or disable it completely (allow concurrent login)</a:t>
            </a:r>
            <a:endParaRPr sz="1800">
              <a:solidFill>
                <a:srgbClr val="5B636F"/>
              </a:solidFill>
              <a:latin typeface="Poppins"/>
              <a:ea typeface="Poppins"/>
              <a:cs typeface="Poppins"/>
              <a:sym typeface="Poppins"/>
            </a:endParaRPr>
          </a:p>
          <a:p>
            <a:pPr indent="0" lvl="0" marL="0" marR="0" rtl="0" algn="l">
              <a:lnSpc>
                <a:spcPct val="150000"/>
              </a:lnSpc>
              <a:spcBef>
                <a:spcPts val="0"/>
              </a:spcBef>
              <a:spcAft>
                <a:spcPts val="0"/>
              </a:spcAft>
              <a:buNone/>
            </a:pPr>
            <a:r>
              <a:t/>
            </a:r>
            <a:endParaRPr sz="1800">
              <a:solidFill>
                <a:srgbClr val="5B636F"/>
              </a:solidFill>
              <a:latin typeface="Poppins"/>
              <a:ea typeface="Poppins"/>
              <a:cs typeface="Poppins"/>
              <a:sym typeface="Poppins"/>
            </a:endParaRPr>
          </a:p>
          <a:p>
            <a:pPr indent="-342900" lvl="0" marL="457200" marR="0" rtl="0" algn="l">
              <a:lnSpc>
                <a:spcPct val="150000"/>
              </a:lnSpc>
              <a:spcBef>
                <a:spcPts val="0"/>
              </a:spcBef>
              <a:spcAft>
                <a:spcPts val="0"/>
              </a:spcAft>
              <a:buClr>
                <a:srgbClr val="5B636F"/>
              </a:buClr>
              <a:buSzPts val="1800"/>
              <a:buFont typeface="Poppins"/>
              <a:buChar char="●"/>
            </a:pPr>
            <a:r>
              <a:rPr lang="en-GB" sz="1800">
                <a:solidFill>
                  <a:srgbClr val="5B636F"/>
                </a:solidFill>
                <a:latin typeface="Poppins"/>
                <a:ea typeface="Poppins"/>
                <a:cs typeface="Poppins"/>
                <a:sym typeface="Poppins"/>
              </a:rPr>
              <a:t>Allows to manage user sessions</a:t>
            </a:r>
            <a:endParaRPr sz="1800">
              <a:solidFill>
                <a:srgbClr val="5B636F"/>
              </a:solidFill>
              <a:latin typeface="Poppins"/>
              <a:ea typeface="Poppins"/>
              <a:cs typeface="Poppins"/>
              <a:sym typeface="Poppins"/>
            </a:endParaRPr>
          </a:p>
          <a:p>
            <a:pPr indent="0" lvl="0" marL="0" rtl="0" algn="l">
              <a:spcBef>
                <a:spcPts val="0"/>
              </a:spcBef>
              <a:spcAft>
                <a:spcPts val="0"/>
              </a:spcAft>
              <a:buNone/>
            </a:pPr>
            <a:r>
              <a:t/>
            </a:r>
            <a:endParaRPr sz="1800">
              <a:solidFill>
                <a:srgbClr val="5B636F"/>
              </a:solidFill>
              <a:latin typeface="Poppins"/>
              <a:ea typeface="Poppins"/>
              <a:cs typeface="Poppins"/>
              <a:sym typeface="Poppins"/>
            </a:endParaRPr>
          </a:p>
          <a:p>
            <a:pPr indent="0" lvl="0" marL="0" rtl="0" algn="l">
              <a:spcBef>
                <a:spcPts val="0"/>
              </a:spcBef>
              <a:spcAft>
                <a:spcPts val="0"/>
              </a:spcAft>
              <a:buNone/>
            </a:pPr>
            <a:r>
              <a:rPr lang="en-GB" sz="1200" u="sng">
                <a:solidFill>
                  <a:schemeClr val="hlink"/>
                </a:solidFill>
                <a:hlinkClick r:id="rId5"/>
              </a:rPr>
              <a:t>https://docs.abp.io/en/commercial/8.2/modules/identity/session-management</a:t>
            </a:r>
            <a:endParaRPr sz="1500"/>
          </a:p>
          <a:p>
            <a:pPr indent="0" lvl="0" marL="0" marR="0" rtl="0" algn="l">
              <a:lnSpc>
                <a:spcPct val="150000"/>
              </a:lnSpc>
              <a:spcBef>
                <a:spcPts val="0"/>
              </a:spcBef>
              <a:spcAft>
                <a:spcPts val="0"/>
              </a:spcAft>
              <a:buNone/>
            </a:pPr>
            <a:r>
              <a:t/>
            </a:r>
            <a:endParaRPr sz="1800">
              <a:solidFill>
                <a:srgbClr val="5B636F"/>
              </a:solidFill>
              <a:latin typeface="Poppins"/>
              <a:ea typeface="Poppins"/>
              <a:cs typeface="Poppins"/>
              <a:sym typeface="Poppi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4" name="Shape 134"/>
        <p:cNvGrpSpPr/>
        <p:nvPr/>
      </p:nvGrpSpPr>
      <p:grpSpPr>
        <a:xfrm>
          <a:off x="0" y="0"/>
          <a:ext cx="0" cy="0"/>
          <a:chOff x="0" y="0"/>
          <a:chExt cx="0" cy="0"/>
        </a:xfrm>
      </p:grpSpPr>
      <p:pic>
        <p:nvPicPr>
          <p:cNvPr id="135" name="Google Shape;135;g2e80b93e309_0_53"/>
          <p:cNvPicPr preferRelativeResize="0"/>
          <p:nvPr/>
        </p:nvPicPr>
        <p:blipFill>
          <a:blip r:embed="rId4">
            <a:alphaModFix/>
          </a:blip>
          <a:stretch>
            <a:fillRect/>
          </a:stretch>
        </p:blipFill>
        <p:spPr>
          <a:xfrm>
            <a:off x="491100" y="500375"/>
            <a:ext cx="3409725" cy="3767775"/>
          </a:xfrm>
          <a:prstGeom prst="rect">
            <a:avLst/>
          </a:prstGeom>
          <a:noFill/>
          <a:ln>
            <a:noFill/>
          </a:ln>
        </p:spPr>
      </p:pic>
      <p:pic>
        <p:nvPicPr>
          <p:cNvPr id="136" name="Google Shape;136;g2e80b93e309_0_53"/>
          <p:cNvPicPr preferRelativeResize="0"/>
          <p:nvPr/>
        </p:nvPicPr>
        <p:blipFill>
          <a:blip r:embed="rId5">
            <a:alphaModFix/>
          </a:blip>
          <a:stretch>
            <a:fillRect/>
          </a:stretch>
        </p:blipFill>
        <p:spPr>
          <a:xfrm>
            <a:off x="4200300" y="500375"/>
            <a:ext cx="7154949" cy="480373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0" name="Shape 140"/>
        <p:cNvGrpSpPr/>
        <p:nvPr/>
      </p:nvGrpSpPr>
      <p:grpSpPr>
        <a:xfrm>
          <a:off x="0" y="0"/>
          <a:ext cx="0" cy="0"/>
          <a:chOff x="0" y="0"/>
          <a:chExt cx="0" cy="0"/>
        </a:xfrm>
      </p:grpSpPr>
      <p:pic>
        <p:nvPicPr>
          <p:cNvPr id="141" name="Google Shape;141;g2e80b93e309_0_65"/>
          <p:cNvPicPr preferRelativeResize="0"/>
          <p:nvPr/>
        </p:nvPicPr>
        <p:blipFill>
          <a:blip r:embed="rId4">
            <a:alphaModFix/>
          </a:blip>
          <a:stretch>
            <a:fillRect/>
          </a:stretch>
        </p:blipFill>
        <p:spPr>
          <a:xfrm>
            <a:off x="741280" y="573925"/>
            <a:ext cx="10702802" cy="51214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eması">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2023-08-29T10:33:10Z</dcterms:created>
  <dc:creator>Yasin Aydın</dc:creator>
</cp:coreProperties>
</file>